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10" r:id="rId4"/>
  </p:sldMasterIdLst>
  <p:notesMasterIdLst>
    <p:notesMasterId r:id="rId74"/>
  </p:notesMasterIdLst>
  <p:handoutMasterIdLst>
    <p:handoutMasterId r:id="rId75"/>
  </p:handoutMasterIdLst>
  <p:sldIdLst>
    <p:sldId id="256" r:id="rId5"/>
    <p:sldId id="386" r:id="rId6"/>
    <p:sldId id="523" r:id="rId7"/>
    <p:sldId id="500" r:id="rId8"/>
    <p:sldId id="498" r:id="rId9"/>
    <p:sldId id="490" r:id="rId10"/>
    <p:sldId id="524" r:id="rId11"/>
    <p:sldId id="495" r:id="rId12"/>
    <p:sldId id="492" r:id="rId13"/>
    <p:sldId id="525" r:id="rId14"/>
    <p:sldId id="526" r:id="rId15"/>
    <p:sldId id="527" r:id="rId16"/>
    <p:sldId id="528" r:id="rId17"/>
    <p:sldId id="529" r:id="rId18"/>
    <p:sldId id="513" r:id="rId19"/>
    <p:sldId id="368" r:id="rId20"/>
    <p:sldId id="530" r:id="rId21"/>
    <p:sldId id="396" r:id="rId22"/>
    <p:sldId id="290" r:id="rId23"/>
    <p:sldId id="517" r:id="rId24"/>
    <p:sldId id="518" r:id="rId25"/>
    <p:sldId id="519" r:id="rId26"/>
    <p:sldId id="533" r:id="rId27"/>
    <p:sldId id="398" r:id="rId28"/>
    <p:sldId id="399" r:id="rId29"/>
    <p:sldId id="400" r:id="rId30"/>
    <p:sldId id="401" r:id="rId31"/>
    <p:sldId id="402" r:id="rId32"/>
    <p:sldId id="403" r:id="rId33"/>
    <p:sldId id="408" r:id="rId34"/>
    <p:sldId id="415" r:id="rId35"/>
    <p:sldId id="535" r:id="rId36"/>
    <p:sldId id="537" r:id="rId37"/>
    <p:sldId id="538" r:id="rId38"/>
    <p:sldId id="540" r:id="rId39"/>
    <p:sldId id="373" r:id="rId40"/>
    <p:sldId id="541" r:id="rId41"/>
    <p:sldId id="312" r:id="rId42"/>
    <p:sldId id="436" r:id="rId43"/>
    <p:sldId id="438" r:id="rId44"/>
    <p:sldId id="564" r:id="rId45"/>
    <p:sldId id="565" r:id="rId46"/>
    <p:sldId id="566" r:id="rId47"/>
    <p:sldId id="504" r:id="rId48"/>
    <p:sldId id="542" r:id="rId49"/>
    <p:sldId id="543" r:id="rId50"/>
    <p:sldId id="548" r:id="rId51"/>
    <p:sldId id="544" r:id="rId52"/>
    <p:sldId id="545" r:id="rId53"/>
    <p:sldId id="546" r:id="rId54"/>
    <p:sldId id="547" r:id="rId55"/>
    <p:sldId id="549" r:id="rId56"/>
    <p:sldId id="442" r:id="rId57"/>
    <p:sldId id="452" r:id="rId58"/>
    <p:sldId id="550" r:id="rId59"/>
    <p:sldId id="551" r:id="rId60"/>
    <p:sldId id="561" r:id="rId61"/>
    <p:sldId id="481" r:id="rId62"/>
    <p:sldId id="553" r:id="rId63"/>
    <p:sldId id="554" r:id="rId64"/>
    <p:sldId id="555" r:id="rId65"/>
    <p:sldId id="556" r:id="rId66"/>
    <p:sldId id="552" r:id="rId67"/>
    <p:sldId id="563" r:id="rId68"/>
    <p:sldId id="558" r:id="rId69"/>
    <p:sldId id="562" r:id="rId70"/>
    <p:sldId id="560" r:id="rId71"/>
    <p:sldId id="536" r:id="rId72"/>
    <p:sldId id="503"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704" autoAdjust="0"/>
  </p:normalViewPr>
  <p:slideViewPr>
    <p:cSldViewPr snapToGrid="0">
      <p:cViewPr varScale="1">
        <p:scale>
          <a:sx n="61" d="100"/>
          <a:sy n="61" d="100"/>
        </p:scale>
        <p:origin x="700" y="60"/>
      </p:cViewPr>
      <p:guideLst/>
    </p:cSldViewPr>
  </p:slideViewPr>
  <p:notesTextViewPr>
    <p:cViewPr>
      <p:scale>
        <a:sx n="1" d="1"/>
        <a:sy n="1" d="1"/>
      </p:scale>
      <p:origin x="0" y="0"/>
    </p:cViewPr>
  </p:notesTextViewPr>
  <p:notesViewPr>
    <p:cSldViewPr snapToGrid="0">
      <p:cViewPr varScale="1">
        <p:scale>
          <a:sx n="49" d="100"/>
          <a:sy n="49" d="100"/>
        </p:scale>
        <p:origin x="2640" y="4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0B4E6-240D-47A0-897E-F327462FC2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00C50C6-E71F-4E0D-B1FF-9720474FB4C4}">
      <dgm:prSet phldrT="[Text]" custT="1"/>
      <dgm:spPr/>
      <dgm:t>
        <a:bodyPr/>
        <a:lstStyle/>
        <a:p>
          <a:r>
            <a:rPr lang="en-US" sz="2800" dirty="0" smtClean="0"/>
            <a:t>Wisconsin Supreme Court</a:t>
          </a:r>
          <a:endParaRPr lang="en-US" sz="2800" dirty="0"/>
        </a:p>
      </dgm:t>
    </dgm:pt>
    <dgm:pt modelId="{34EA0266-26DE-44CC-90B9-3B2956DF2F37}" type="parTrans" cxnId="{05A7AC1A-4720-47AE-A6EA-9D91970D4FAB}">
      <dgm:prSet/>
      <dgm:spPr/>
      <dgm:t>
        <a:bodyPr/>
        <a:lstStyle/>
        <a:p>
          <a:endParaRPr lang="en-US"/>
        </a:p>
      </dgm:t>
    </dgm:pt>
    <dgm:pt modelId="{49C93190-0EAA-4999-96EF-DA7DB0EDD5AC}" type="sibTrans" cxnId="{05A7AC1A-4720-47AE-A6EA-9D91970D4FAB}">
      <dgm:prSet/>
      <dgm:spPr/>
      <dgm:t>
        <a:bodyPr/>
        <a:lstStyle/>
        <a:p>
          <a:endParaRPr lang="en-US"/>
        </a:p>
      </dgm:t>
    </dgm:pt>
    <dgm:pt modelId="{004BD22B-5E2D-45C4-B457-740750637665}">
      <dgm:prSet phldrT="[Text]" custT="1"/>
      <dgm:spPr/>
      <dgm:t>
        <a:bodyPr/>
        <a:lstStyle/>
        <a:p>
          <a:r>
            <a:rPr lang="en-US" sz="2800" dirty="0" smtClean="0"/>
            <a:t>Director of State Courts Office</a:t>
          </a:r>
          <a:endParaRPr lang="en-US" sz="2800" dirty="0"/>
        </a:p>
      </dgm:t>
    </dgm:pt>
    <dgm:pt modelId="{69F50A41-C52B-49BD-8D4A-21CCDADAF2A2}" type="parTrans" cxnId="{54D8D96A-B87A-4DC0-83CB-CA2E89B2BFE7}">
      <dgm:prSet/>
      <dgm:spPr/>
      <dgm:t>
        <a:bodyPr/>
        <a:lstStyle/>
        <a:p>
          <a:endParaRPr lang="en-US"/>
        </a:p>
      </dgm:t>
    </dgm:pt>
    <dgm:pt modelId="{A8AEBBED-059E-4EA7-A09F-56DB0A2E4483}" type="sibTrans" cxnId="{54D8D96A-B87A-4DC0-83CB-CA2E89B2BFE7}">
      <dgm:prSet/>
      <dgm:spPr/>
      <dgm:t>
        <a:bodyPr/>
        <a:lstStyle/>
        <a:p>
          <a:endParaRPr lang="en-US"/>
        </a:p>
      </dgm:t>
    </dgm:pt>
    <dgm:pt modelId="{ADC2F4B3-485C-4A44-85C1-8B3528435CE6}">
      <dgm:prSet phldrT="[Text]" custT="1"/>
      <dgm:spPr/>
      <dgm:t>
        <a:bodyPr/>
        <a:lstStyle/>
        <a:p>
          <a:r>
            <a:rPr lang="en-US" sz="2800" dirty="0" smtClean="0"/>
            <a:t>CCIP</a:t>
          </a:r>
          <a:endParaRPr lang="en-US" sz="2800" dirty="0"/>
        </a:p>
      </dgm:t>
    </dgm:pt>
    <dgm:pt modelId="{4DBCA2CD-3DF6-4C9B-85EA-0121072000A3}" type="sibTrans" cxnId="{FA38B296-79F4-40E8-A6F3-5F2DB8FF75F7}">
      <dgm:prSet/>
      <dgm:spPr/>
      <dgm:t>
        <a:bodyPr/>
        <a:lstStyle/>
        <a:p>
          <a:endParaRPr lang="en-US"/>
        </a:p>
      </dgm:t>
    </dgm:pt>
    <dgm:pt modelId="{F802DC63-CBE4-4C73-8763-006F51E0991D}" type="parTrans" cxnId="{FA38B296-79F4-40E8-A6F3-5F2DB8FF75F7}">
      <dgm:prSet/>
      <dgm:spPr/>
      <dgm:t>
        <a:bodyPr/>
        <a:lstStyle/>
        <a:p>
          <a:endParaRPr lang="en-US"/>
        </a:p>
      </dgm:t>
    </dgm:pt>
    <dgm:pt modelId="{11DABAFE-3D1B-4EE3-A96F-1CD926379F9D}" type="pres">
      <dgm:prSet presAssocID="{5D10B4E6-240D-47A0-897E-F327462FC2F4}" presName="hierChild1" presStyleCnt="0">
        <dgm:presLayoutVars>
          <dgm:orgChart val="1"/>
          <dgm:chPref val="1"/>
          <dgm:dir/>
          <dgm:animOne val="branch"/>
          <dgm:animLvl val="lvl"/>
          <dgm:resizeHandles/>
        </dgm:presLayoutVars>
      </dgm:prSet>
      <dgm:spPr/>
      <dgm:t>
        <a:bodyPr/>
        <a:lstStyle/>
        <a:p>
          <a:endParaRPr lang="en-US"/>
        </a:p>
      </dgm:t>
    </dgm:pt>
    <dgm:pt modelId="{3E7433AA-CE3B-44BD-A8A7-782EE707DC91}" type="pres">
      <dgm:prSet presAssocID="{B00C50C6-E71F-4E0D-B1FF-9720474FB4C4}" presName="hierRoot1" presStyleCnt="0">
        <dgm:presLayoutVars>
          <dgm:hierBranch val="init"/>
        </dgm:presLayoutVars>
      </dgm:prSet>
      <dgm:spPr/>
      <dgm:t>
        <a:bodyPr/>
        <a:lstStyle/>
        <a:p>
          <a:endParaRPr lang="en-US"/>
        </a:p>
      </dgm:t>
    </dgm:pt>
    <dgm:pt modelId="{272735F3-3752-4BBB-9F59-C60C145026DF}" type="pres">
      <dgm:prSet presAssocID="{B00C50C6-E71F-4E0D-B1FF-9720474FB4C4}" presName="rootComposite1" presStyleCnt="0"/>
      <dgm:spPr/>
      <dgm:t>
        <a:bodyPr/>
        <a:lstStyle/>
        <a:p>
          <a:endParaRPr lang="en-US"/>
        </a:p>
      </dgm:t>
    </dgm:pt>
    <dgm:pt modelId="{E398EE36-AFFA-464C-AD28-AED331FCA2F8}" type="pres">
      <dgm:prSet presAssocID="{B00C50C6-E71F-4E0D-B1FF-9720474FB4C4}" presName="rootText1" presStyleLbl="node0" presStyleIdx="0" presStyleCnt="1" custScaleX="331444" custLinFactNeighborX="108" custLinFactNeighborY="6726">
        <dgm:presLayoutVars>
          <dgm:chPref val="3"/>
        </dgm:presLayoutVars>
      </dgm:prSet>
      <dgm:spPr/>
      <dgm:t>
        <a:bodyPr/>
        <a:lstStyle/>
        <a:p>
          <a:endParaRPr lang="en-US"/>
        </a:p>
      </dgm:t>
    </dgm:pt>
    <dgm:pt modelId="{32FBC4F5-0383-4C20-85E8-3379C4CA44EE}" type="pres">
      <dgm:prSet presAssocID="{B00C50C6-E71F-4E0D-B1FF-9720474FB4C4}" presName="rootConnector1" presStyleLbl="node1" presStyleIdx="0" presStyleCnt="0"/>
      <dgm:spPr/>
      <dgm:t>
        <a:bodyPr/>
        <a:lstStyle/>
        <a:p>
          <a:endParaRPr lang="en-US"/>
        </a:p>
      </dgm:t>
    </dgm:pt>
    <dgm:pt modelId="{F81DFFBE-6AB1-4E99-9669-AF4F3201DD76}" type="pres">
      <dgm:prSet presAssocID="{B00C50C6-E71F-4E0D-B1FF-9720474FB4C4}" presName="hierChild2" presStyleCnt="0"/>
      <dgm:spPr/>
      <dgm:t>
        <a:bodyPr/>
        <a:lstStyle/>
        <a:p>
          <a:endParaRPr lang="en-US"/>
        </a:p>
      </dgm:t>
    </dgm:pt>
    <dgm:pt modelId="{A06BEA5A-C31F-4F7D-B9C4-31E847199CAC}" type="pres">
      <dgm:prSet presAssocID="{69F50A41-C52B-49BD-8D4A-21CCDADAF2A2}" presName="Name37" presStyleLbl="parChTrans1D2" presStyleIdx="0" presStyleCnt="1"/>
      <dgm:spPr/>
      <dgm:t>
        <a:bodyPr/>
        <a:lstStyle/>
        <a:p>
          <a:endParaRPr lang="en-US"/>
        </a:p>
      </dgm:t>
    </dgm:pt>
    <dgm:pt modelId="{C0725B59-978C-49E9-ABE4-562B397E7D32}" type="pres">
      <dgm:prSet presAssocID="{004BD22B-5E2D-45C4-B457-740750637665}" presName="hierRoot2" presStyleCnt="0">
        <dgm:presLayoutVars>
          <dgm:hierBranch val="init"/>
        </dgm:presLayoutVars>
      </dgm:prSet>
      <dgm:spPr/>
      <dgm:t>
        <a:bodyPr/>
        <a:lstStyle/>
        <a:p>
          <a:endParaRPr lang="en-US"/>
        </a:p>
      </dgm:t>
    </dgm:pt>
    <dgm:pt modelId="{E4B9C404-EAB7-4A80-917C-A424C7AA594D}" type="pres">
      <dgm:prSet presAssocID="{004BD22B-5E2D-45C4-B457-740750637665}" presName="rootComposite" presStyleCnt="0"/>
      <dgm:spPr/>
      <dgm:t>
        <a:bodyPr/>
        <a:lstStyle/>
        <a:p>
          <a:endParaRPr lang="en-US"/>
        </a:p>
      </dgm:t>
    </dgm:pt>
    <dgm:pt modelId="{477B934F-0119-4443-AC34-DCDFCDE777C4}" type="pres">
      <dgm:prSet presAssocID="{004BD22B-5E2D-45C4-B457-740750637665}" presName="rootText" presStyleLbl="node2" presStyleIdx="0" presStyleCnt="1" custScaleX="274207" custLinFactNeighborY="-2251">
        <dgm:presLayoutVars>
          <dgm:chPref val="3"/>
        </dgm:presLayoutVars>
      </dgm:prSet>
      <dgm:spPr/>
      <dgm:t>
        <a:bodyPr/>
        <a:lstStyle/>
        <a:p>
          <a:endParaRPr lang="en-US"/>
        </a:p>
      </dgm:t>
    </dgm:pt>
    <dgm:pt modelId="{1EE02684-5D3E-4CE1-A9B1-F628E6156770}" type="pres">
      <dgm:prSet presAssocID="{004BD22B-5E2D-45C4-B457-740750637665}" presName="rootConnector" presStyleLbl="node2" presStyleIdx="0" presStyleCnt="1"/>
      <dgm:spPr/>
      <dgm:t>
        <a:bodyPr/>
        <a:lstStyle/>
        <a:p>
          <a:endParaRPr lang="en-US"/>
        </a:p>
      </dgm:t>
    </dgm:pt>
    <dgm:pt modelId="{9BBE22D3-6D97-4AEB-8CA3-7987FC02F8A2}" type="pres">
      <dgm:prSet presAssocID="{004BD22B-5E2D-45C4-B457-740750637665}" presName="hierChild4" presStyleCnt="0"/>
      <dgm:spPr/>
      <dgm:t>
        <a:bodyPr/>
        <a:lstStyle/>
        <a:p>
          <a:endParaRPr lang="en-US"/>
        </a:p>
      </dgm:t>
    </dgm:pt>
    <dgm:pt modelId="{178B06D2-4140-46D9-B827-1B7A05369E5B}" type="pres">
      <dgm:prSet presAssocID="{F802DC63-CBE4-4C73-8763-006F51E0991D}" presName="Name37" presStyleLbl="parChTrans1D3" presStyleIdx="0" presStyleCnt="1"/>
      <dgm:spPr/>
      <dgm:t>
        <a:bodyPr/>
        <a:lstStyle/>
        <a:p>
          <a:endParaRPr lang="en-US"/>
        </a:p>
      </dgm:t>
    </dgm:pt>
    <dgm:pt modelId="{F5386DD4-F8D8-438E-9099-0BAE234C29F0}" type="pres">
      <dgm:prSet presAssocID="{ADC2F4B3-485C-4A44-85C1-8B3528435CE6}" presName="hierRoot2" presStyleCnt="0">
        <dgm:presLayoutVars>
          <dgm:hierBranch val="init"/>
        </dgm:presLayoutVars>
      </dgm:prSet>
      <dgm:spPr/>
      <dgm:t>
        <a:bodyPr/>
        <a:lstStyle/>
        <a:p>
          <a:endParaRPr lang="en-US"/>
        </a:p>
      </dgm:t>
    </dgm:pt>
    <dgm:pt modelId="{5D4E8987-5382-4C39-AE99-67A8A354CAA4}" type="pres">
      <dgm:prSet presAssocID="{ADC2F4B3-485C-4A44-85C1-8B3528435CE6}" presName="rootComposite" presStyleCnt="0"/>
      <dgm:spPr/>
      <dgm:t>
        <a:bodyPr/>
        <a:lstStyle/>
        <a:p>
          <a:endParaRPr lang="en-US"/>
        </a:p>
      </dgm:t>
    </dgm:pt>
    <dgm:pt modelId="{97B7988E-FB68-457D-9AEC-0E811D988625}" type="pres">
      <dgm:prSet presAssocID="{ADC2F4B3-485C-4A44-85C1-8B3528435CE6}" presName="rootText" presStyleLbl="node3" presStyleIdx="0" presStyleCnt="1" custAng="0" custLinFactNeighborX="17279" custLinFactNeighborY="989">
        <dgm:presLayoutVars>
          <dgm:chPref val="3"/>
        </dgm:presLayoutVars>
      </dgm:prSet>
      <dgm:spPr/>
      <dgm:t>
        <a:bodyPr/>
        <a:lstStyle/>
        <a:p>
          <a:endParaRPr lang="en-US"/>
        </a:p>
      </dgm:t>
    </dgm:pt>
    <dgm:pt modelId="{DCBB4432-8C8C-4E6D-B824-927220165CF9}" type="pres">
      <dgm:prSet presAssocID="{ADC2F4B3-485C-4A44-85C1-8B3528435CE6}" presName="rootConnector" presStyleLbl="node3" presStyleIdx="0" presStyleCnt="1"/>
      <dgm:spPr/>
      <dgm:t>
        <a:bodyPr/>
        <a:lstStyle/>
        <a:p>
          <a:endParaRPr lang="en-US"/>
        </a:p>
      </dgm:t>
    </dgm:pt>
    <dgm:pt modelId="{DCA8D43E-B814-477D-A833-8E3B2F85F3E6}" type="pres">
      <dgm:prSet presAssocID="{ADC2F4B3-485C-4A44-85C1-8B3528435CE6}" presName="hierChild4" presStyleCnt="0"/>
      <dgm:spPr/>
      <dgm:t>
        <a:bodyPr/>
        <a:lstStyle/>
        <a:p>
          <a:endParaRPr lang="en-US"/>
        </a:p>
      </dgm:t>
    </dgm:pt>
    <dgm:pt modelId="{F7C7F7B9-113F-4A97-92AE-16B4B679FAAE}" type="pres">
      <dgm:prSet presAssocID="{ADC2F4B3-485C-4A44-85C1-8B3528435CE6}" presName="hierChild5" presStyleCnt="0"/>
      <dgm:spPr/>
      <dgm:t>
        <a:bodyPr/>
        <a:lstStyle/>
        <a:p>
          <a:endParaRPr lang="en-US"/>
        </a:p>
      </dgm:t>
    </dgm:pt>
    <dgm:pt modelId="{9D11C432-7118-4104-87B2-39AE0228945A}" type="pres">
      <dgm:prSet presAssocID="{004BD22B-5E2D-45C4-B457-740750637665}" presName="hierChild5" presStyleCnt="0"/>
      <dgm:spPr/>
      <dgm:t>
        <a:bodyPr/>
        <a:lstStyle/>
        <a:p>
          <a:endParaRPr lang="en-US"/>
        </a:p>
      </dgm:t>
    </dgm:pt>
    <dgm:pt modelId="{49CAA31E-75FB-4212-B31E-6D9975F6E43F}" type="pres">
      <dgm:prSet presAssocID="{B00C50C6-E71F-4E0D-B1FF-9720474FB4C4}" presName="hierChild3" presStyleCnt="0"/>
      <dgm:spPr/>
      <dgm:t>
        <a:bodyPr/>
        <a:lstStyle/>
        <a:p>
          <a:endParaRPr lang="en-US"/>
        </a:p>
      </dgm:t>
    </dgm:pt>
  </dgm:ptLst>
  <dgm:cxnLst>
    <dgm:cxn modelId="{05A7AC1A-4720-47AE-A6EA-9D91970D4FAB}" srcId="{5D10B4E6-240D-47A0-897E-F327462FC2F4}" destId="{B00C50C6-E71F-4E0D-B1FF-9720474FB4C4}" srcOrd="0" destOrd="0" parTransId="{34EA0266-26DE-44CC-90B9-3B2956DF2F37}" sibTransId="{49C93190-0EAA-4999-96EF-DA7DB0EDD5AC}"/>
    <dgm:cxn modelId="{37794AF5-763A-458B-9073-65846EF364F4}" type="presOf" srcId="{5D10B4E6-240D-47A0-897E-F327462FC2F4}" destId="{11DABAFE-3D1B-4EE3-A96F-1CD926379F9D}" srcOrd="0" destOrd="0" presId="urn:microsoft.com/office/officeart/2005/8/layout/orgChart1"/>
    <dgm:cxn modelId="{55201B9C-29E2-4A6B-9810-65B518E14EFA}" type="presOf" srcId="{004BD22B-5E2D-45C4-B457-740750637665}" destId="{1EE02684-5D3E-4CE1-A9B1-F628E6156770}" srcOrd="1" destOrd="0" presId="urn:microsoft.com/office/officeart/2005/8/layout/orgChart1"/>
    <dgm:cxn modelId="{36B4D9AA-E74E-412C-BA47-DAC39E303A22}" type="presOf" srcId="{ADC2F4B3-485C-4A44-85C1-8B3528435CE6}" destId="{97B7988E-FB68-457D-9AEC-0E811D988625}" srcOrd="0" destOrd="0" presId="urn:microsoft.com/office/officeart/2005/8/layout/orgChart1"/>
    <dgm:cxn modelId="{EDB64D3C-83D8-41D2-B7EF-7F49E3E38E44}" type="presOf" srcId="{ADC2F4B3-485C-4A44-85C1-8B3528435CE6}" destId="{DCBB4432-8C8C-4E6D-B824-927220165CF9}" srcOrd="1" destOrd="0" presId="urn:microsoft.com/office/officeart/2005/8/layout/orgChart1"/>
    <dgm:cxn modelId="{1D88D666-5C12-4044-8B39-7B7EA0F93772}" type="presOf" srcId="{F802DC63-CBE4-4C73-8763-006F51E0991D}" destId="{178B06D2-4140-46D9-B827-1B7A05369E5B}" srcOrd="0" destOrd="0" presId="urn:microsoft.com/office/officeart/2005/8/layout/orgChart1"/>
    <dgm:cxn modelId="{1E19A6CB-0DF1-4348-A67B-564746622537}" type="presOf" srcId="{69F50A41-C52B-49BD-8D4A-21CCDADAF2A2}" destId="{A06BEA5A-C31F-4F7D-B9C4-31E847199CAC}" srcOrd="0" destOrd="0" presId="urn:microsoft.com/office/officeart/2005/8/layout/orgChart1"/>
    <dgm:cxn modelId="{54D8D96A-B87A-4DC0-83CB-CA2E89B2BFE7}" srcId="{B00C50C6-E71F-4E0D-B1FF-9720474FB4C4}" destId="{004BD22B-5E2D-45C4-B457-740750637665}" srcOrd="0" destOrd="0" parTransId="{69F50A41-C52B-49BD-8D4A-21CCDADAF2A2}" sibTransId="{A8AEBBED-059E-4EA7-A09F-56DB0A2E4483}"/>
    <dgm:cxn modelId="{96605CDB-C500-4B3E-AF04-F394A27359B3}" type="presOf" srcId="{B00C50C6-E71F-4E0D-B1FF-9720474FB4C4}" destId="{32FBC4F5-0383-4C20-85E8-3379C4CA44EE}" srcOrd="1" destOrd="0" presId="urn:microsoft.com/office/officeart/2005/8/layout/orgChart1"/>
    <dgm:cxn modelId="{FA38B296-79F4-40E8-A6F3-5F2DB8FF75F7}" srcId="{004BD22B-5E2D-45C4-B457-740750637665}" destId="{ADC2F4B3-485C-4A44-85C1-8B3528435CE6}" srcOrd="0" destOrd="0" parTransId="{F802DC63-CBE4-4C73-8763-006F51E0991D}" sibTransId="{4DBCA2CD-3DF6-4C9B-85EA-0121072000A3}"/>
    <dgm:cxn modelId="{A0A8FB75-00A1-40AC-A8F1-42107932C575}" type="presOf" srcId="{004BD22B-5E2D-45C4-B457-740750637665}" destId="{477B934F-0119-4443-AC34-DCDFCDE777C4}" srcOrd="0" destOrd="0" presId="urn:microsoft.com/office/officeart/2005/8/layout/orgChart1"/>
    <dgm:cxn modelId="{0B73B5C9-669A-4E6F-A16F-57E5F04509B2}" type="presOf" srcId="{B00C50C6-E71F-4E0D-B1FF-9720474FB4C4}" destId="{E398EE36-AFFA-464C-AD28-AED331FCA2F8}" srcOrd="0" destOrd="0" presId="urn:microsoft.com/office/officeart/2005/8/layout/orgChart1"/>
    <dgm:cxn modelId="{C7258E4C-D06B-440F-BA1B-DBC64D4E4BF5}" type="presParOf" srcId="{11DABAFE-3D1B-4EE3-A96F-1CD926379F9D}" destId="{3E7433AA-CE3B-44BD-A8A7-782EE707DC91}" srcOrd="0" destOrd="0" presId="urn:microsoft.com/office/officeart/2005/8/layout/orgChart1"/>
    <dgm:cxn modelId="{B3B9C023-7559-4087-8BE0-D09842F65065}" type="presParOf" srcId="{3E7433AA-CE3B-44BD-A8A7-782EE707DC91}" destId="{272735F3-3752-4BBB-9F59-C60C145026DF}" srcOrd="0" destOrd="0" presId="urn:microsoft.com/office/officeart/2005/8/layout/orgChart1"/>
    <dgm:cxn modelId="{21684CED-4593-4D81-BA55-4C5A088091F5}" type="presParOf" srcId="{272735F3-3752-4BBB-9F59-C60C145026DF}" destId="{E398EE36-AFFA-464C-AD28-AED331FCA2F8}" srcOrd="0" destOrd="0" presId="urn:microsoft.com/office/officeart/2005/8/layout/orgChart1"/>
    <dgm:cxn modelId="{387B1708-8825-42EB-BCB7-C35C230C63B8}" type="presParOf" srcId="{272735F3-3752-4BBB-9F59-C60C145026DF}" destId="{32FBC4F5-0383-4C20-85E8-3379C4CA44EE}" srcOrd="1" destOrd="0" presId="urn:microsoft.com/office/officeart/2005/8/layout/orgChart1"/>
    <dgm:cxn modelId="{07EC44F2-C04C-461A-9A76-9B9C8587E249}" type="presParOf" srcId="{3E7433AA-CE3B-44BD-A8A7-782EE707DC91}" destId="{F81DFFBE-6AB1-4E99-9669-AF4F3201DD76}" srcOrd="1" destOrd="0" presId="urn:microsoft.com/office/officeart/2005/8/layout/orgChart1"/>
    <dgm:cxn modelId="{8E79156F-ED83-41D4-9040-EF888BB31773}" type="presParOf" srcId="{F81DFFBE-6AB1-4E99-9669-AF4F3201DD76}" destId="{A06BEA5A-C31F-4F7D-B9C4-31E847199CAC}" srcOrd="0" destOrd="0" presId="urn:microsoft.com/office/officeart/2005/8/layout/orgChart1"/>
    <dgm:cxn modelId="{EE5C78FE-FFFD-4370-86D5-88738C3A1480}" type="presParOf" srcId="{F81DFFBE-6AB1-4E99-9669-AF4F3201DD76}" destId="{C0725B59-978C-49E9-ABE4-562B397E7D32}" srcOrd="1" destOrd="0" presId="urn:microsoft.com/office/officeart/2005/8/layout/orgChart1"/>
    <dgm:cxn modelId="{4ACD6E13-91E9-48CC-B05C-7397C0E04D0E}" type="presParOf" srcId="{C0725B59-978C-49E9-ABE4-562B397E7D32}" destId="{E4B9C404-EAB7-4A80-917C-A424C7AA594D}" srcOrd="0" destOrd="0" presId="urn:microsoft.com/office/officeart/2005/8/layout/orgChart1"/>
    <dgm:cxn modelId="{7477B4A8-5659-4AE4-9324-4015C285E730}" type="presParOf" srcId="{E4B9C404-EAB7-4A80-917C-A424C7AA594D}" destId="{477B934F-0119-4443-AC34-DCDFCDE777C4}" srcOrd="0" destOrd="0" presId="urn:microsoft.com/office/officeart/2005/8/layout/orgChart1"/>
    <dgm:cxn modelId="{AF1D0781-964E-43B2-B3FE-189927338B80}" type="presParOf" srcId="{E4B9C404-EAB7-4A80-917C-A424C7AA594D}" destId="{1EE02684-5D3E-4CE1-A9B1-F628E6156770}" srcOrd="1" destOrd="0" presId="urn:microsoft.com/office/officeart/2005/8/layout/orgChart1"/>
    <dgm:cxn modelId="{E4A99ECB-256F-47C0-8DC9-ADFAB7F224B5}" type="presParOf" srcId="{C0725B59-978C-49E9-ABE4-562B397E7D32}" destId="{9BBE22D3-6D97-4AEB-8CA3-7987FC02F8A2}" srcOrd="1" destOrd="0" presId="urn:microsoft.com/office/officeart/2005/8/layout/orgChart1"/>
    <dgm:cxn modelId="{C346F80C-3953-4E9A-B97F-8A20F07B4B84}" type="presParOf" srcId="{9BBE22D3-6D97-4AEB-8CA3-7987FC02F8A2}" destId="{178B06D2-4140-46D9-B827-1B7A05369E5B}" srcOrd="0" destOrd="0" presId="urn:microsoft.com/office/officeart/2005/8/layout/orgChart1"/>
    <dgm:cxn modelId="{F56BEA0E-17CB-4FB5-8BF1-95E4F208518A}" type="presParOf" srcId="{9BBE22D3-6D97-4AEB-8CA3-7987FC02F8A2}" destId="{F5386DD4-F8D8-438E-9099-0BAE234C29F0}" srcOrd="1" destOrd="0" presId="urn:microsoft.com/office/officeart/2005/8/layout/orgChart1"/>
    <dgm:cxn modelId="{04B63612-62B2-472A-A8A6-FBB3156BAD87}" type="presParOf" srcId="{F5386DD4-F8D8-438E-9099-0BAE234C29F0}" destId="{5D4E8987-5382-4C39-AE99-67A8A354CAA4}" srcOrd="0" destOrd="0" presId="urn:microsoft.com/office/officeart/2005/8/layout/orgChart1"/>
    <dgm:cxn modelId="{BDDDF3A5-0131-4EE7-B964-828606F267F0}" type="presParOf" srcId="{5D4E8987-5382-4C39-AE99-67A8A354CAA4}" destId="{97B7988E-FB68-457D-9AEC-0E811D988625}" srcOrd="0" destOrd="0" presId="urn:microsoft.com/office/officeart/2005/8/layout/orgChart1"/>
    <dgm:cxn modelId="{50083B4C-732A-4134-B42B-20506DBFA895}" type="presParOf" srcId="{5D4E8987-5382-4C39-AE99-67A8A354CAA4}" destId="{DCBB4432-8C8C-4E6D-B824-927220165CF9}" srcOrd="1" destOrd="0" presId="urn:microsoft.com/office/officeart/2005/8/layout/orgChart1"/>
    <dgm:cxn modelId="{0057BA27-D592-4F0C-8275-F2A31C32B47B}" type="presParOf" srcId="{F5386DD4-F8D8-438E-9099-0BAE234C29F0}" destId="{DCA8D43E-B814-477D-A833-8E3B2F85F3E6}" srcOrd="1" destOrd="0" presId="urn:microsoft.com/office/officeart/2005/8/layout/orgChart1"/>
    <dgm:cxn modelId="{B12BCA5D-47CC-46A8-BE26-C46870DF8FF1}" type="presParOf" srcId="{F5386DD4-F8D8-438E-9099-0BAE234C29F0}" destId="{F7C7F7B9-113F-4A97-92AE-16B4B679FAAE}" srcOrd="2" destOrd="0" presId="urn:microsoft.com/office/officeart/2005/8/layout/orgChart1"/>
    <dgm:cxn modelId="{46CA6C8B-E4E1-4BBA-834D-32FB919A3F80}" type="presParOf" srcId="{C0725B59-978C-49E9-ABE4-562B397E7D32}" destId="{9D11C432-7118-4104-87B2-39AE0228945A}" srcOrd="2" destOrd="0" presId="urn:microsoft.com/office/officeart/2005/8/layout/orgChart1"/>
    <dgm:cxn modelId="{40F48302-0EAD-4CAE-BC88-AA2F46EAD51D}" type="presParOf" srcId="{3E7433AA-CE3B-44BD-A8A7-782EE707DC91}" destId="{49CAA31E-75FB-4212-B31E-6D9975F6E43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E3730-7A65-4BE0-87B3-7E162BAE2D7F}"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US"/>
        </a:p>
      </dgm:t>
    </dgm:pt>
    <dgm:pt modelId="{A64CFC8B-3FCB-471F-97EC-AF7AE80B1695}">
      <dgm:prSet phldrT="[Text]" custT="1"/>
      <dgm:spPr/>
      <dgm:t>
        <a:bodyPr/>
        <a:lstStyle/>
        <a:p>
          <a:r>
            <a:rPr lang="en-US" sz="2800" dirty="0" smtClean="0"/>
            <a:t>Chapter 48</a:t>
          </a:r>
        </a:p>
        <a:p>
          <a:r>
            <a:rPr lang="en-US" sz="2800" dirty="0" smtClean="0"/>
            <a:t>(Children’s Code)</a:t>
          </a:r>
          <a:endParaRPr lang="en-US" sz="2800" dirty="0"/>
        </a:p>
      </dgm:t>
    </dgm:pt>
    <dgm:pt modelId="{DDF94684-56F9-40B7-9D00-A82A2B2C50AC}" type="parTrans" cxnId="{DC7E5981-CAD2-4E71-B843-C156FB9B637A}">
      <dgm:prSet/>
      <dgm:spPr/>
      <dgm:t>
        <a:bodyPr/>
        <a:lstStyle/>
        <a:p>
          <a:endParaRPr lang="en-US"/>
        </a:p>
      </dgm:t>
    </dgm:pt>
    <dgm:pt modelId="{390E55B4-6B4C-4CFF-9F59-EE84595F11E3}" type="sibTrans" cxnId="{DC7E5981-CAD2-4E71-B843-C156FB9B637A}">
      <dgm:prSet/>
      <dgm:spPr/>
      <dgm:t>
        <a:bodyPr/>
        <a:lstStyle/>
        <a:p>
          <a:endParaRPr lang="en-US"/>
        </a:p>
      </dgm:t>
    </dgm:pt>
    <dgm:pt modelId="{234977EA-0A2B-4A9E-A3D1-D9AD25E7B70B}">
      <dgm:prSet phldrT="[Text]"/>
      <dgm:spPr>
        <a:solidFill>
          <a:schemeClr val="accent5">
            <a:lumMod val="60000"/>
            <a:lumOff val="40000"/>
          </a:schemeClr>
        </a:solidFill>
      </dgm:spPr>
      <dgm:t>
        <a:bodyPr/>
        <a:lstStyle/>
        <a:p>
          <a:r>
            <a:rPr lang="en-US" dirty="0" smtClean="0"/>
            <a:t>CHIPS</a:t>
          </a:r>
          <a:endParaRPr lang="en-US" dirty="0"/>
        </a:p>
      </dgm:t>
    </dgm:pt>
    <dgm:pt modelId="{3F54696A-1757-4D89-BE04-9FE4D30ABA8F}" type="parTrans" cxnId="{DEAB1D15-CCB2-4F14-AF04-356DAF660A8B}">
      <dgm:prSet/>
      <dgm:spPr/>
      <dgm:t>
        <a:bodyPr/>
        <a:lstStyle/>
        <a:p>
          <a:endParaRPr lang="en-US"/>
        </a:p>
      </dgm:t>
    </dgm:pt>
    <dgm:pt modelId="{AA1149DF-CB1C-483D-A474-92A606ECA057}" type="sibTrans" cxnId="{DEAB1D15-CCB2-4F14-AF04-356DAF660A8B}">
      <dgm:prSet/>
      <dgm:spPr/>
      <dgm:t>
        <a:bodyPr/>
        <a:lstStyle/>
        <a:p>
          <a:endParaRPr lang="en-US"/>
        </a:p>
      </dgm:t>
    </dgm:pt>
    <dgm:pt modelId="{03A57A61-299F-45F5-92C3-96B7317F5369}">
      <dgm:prSet phldrT="[Text]"/>
      <dgm:spPr>
        <a:solidFill>
          <a:schemeClr val="accent5">
            <a:lumMod val="60000"/>
            <a:lumOff val="40000"/>
          </a:schemeClr>
        </a:solidFill>
      </dgm:spPr>
      <dgm:t>
        <a:bodyPr/>
        <a:lstStyle/>
        <a:p>
          <a:r>
            <a:rPr lang="en-US" dirty="0" smtClean="0"/>
            <a:t>TPR</a:t>
          </a:r>
          <a:endParaRPr lang="en-US" dirty="0"/>
        </a:p>
      </dgm:t>
    </dgm:pt>
    <dgm:pt modelId="{8DB4D8D2-1811-4216-8C53-2FF7F4BF3014}" type="parTrans" cxnId="{7B6A7213-2CA3-4B2B-A1CE-79F43B0348CC}">
      <dgm:prSet/>
      <dgm:spPr/>
      <dgm:t>
        <a:bodyPr/>
        <a:lstStyle/>
        <a:p>
          <a:endParaRPr lang="en-US"/>
        </a:p>
      </dgm:t>
    </dgm:pt>
    <dgm:pt modelId="{C7A5195A-0A54-4215-8DAE-929F74745337}" type="sibTrans" cxnId="{7B6A7213-2CA3-4B2B-A1CE-79F43B0348CC}">
      <dgm:prSet/>
      <dgm:spPr/>
      <dgm:t>
        <a:bodyPr/>
        <a:lstStyle/>
        <a:p>
          <a:endParaRPr lang="en-US"/>
        </a:p>
      </dgm:t>
    </dgm:pt>
    <dgm:pt modelId="{F2A54FE9-DE35-465C-9EF5-6D8D9F7FF19E}">
      <dgm:prSet phldrT="[Text]"/>
      <dgm:spPr>
        <a:solidFill>
          <a:schemeClr val="accent5">
            <a:lumMod val="60000"/>
            <a:lumOff val="40000"/>
          </a:schemeClr>
        </a:solidFill>
      </dgm:spPr>
      <dgm:t>
        <a:bodyPr/>
        <a:lstStyle/>
        <a:p>
          <a:r>
            <a:rPr lang="en-US" dirty="0" smtClean="0"/>
            <a:t>Guardianship (person)</a:t>
          </a:r>
          <a:endParaRPr lang="en-US" dirty="0"/>
        </a:p>
      </dgm:t>
    </dgm:pt>
    <dgm:pt modelId="{B5D3CFDC-2F1E-4A76-A42A-3230CF6C7E75}" type="parTrans" cxnId="{A7C0FFDB-178E-469B-882C-5C7B56C7C743}">
      <dgm:prSet/>
      <dgm:spPr/>
      <dgm:t>
        <a:bodyPr/>
        <a:lstStyle/>
        <a:p>
          <a:endParaRPr lang="en-US"/>
        </a:p>
      </dgm:t>
    </dgm:pt>
    <dgm:pt modelId="{B938ED94-A582-4967-A79A-74009CF3783F}" type="sibTrans" cxnId="{A7C0FFDB-178E-469B-882C-5C7B56C7C743}">
      <dgm:prSet/>
      <dgm:spPr/>
      <dgm:t>
        <a:bodyPr/>
        <a:lstStyle/>
        <a:p>
          <a:endParaRPr lang="en-US"/>
        </a:p>
      </dgm:t>
    </dgm:pt>
    <dgm:pt modelId="{AFFDE8A8-A50A-447B-B057-0B2502D687A4}">
      <dgm:prSet phldrT="[Text]"/>
      <dgm:spPr>
        <a:solidFill>
          <a:schemeClr val="accent5">
            <a:lumMod val="60000"/>
            <a:lumOff val="40000"/>
          </a:schemeClr>
        </a:solidFill>
      </dgm:spPr>
      <dgm:t>
        <a:bodyPr/>
        <a:lstStyle/>
        <a:p>
          <a:r>
            <a:rPr lang="en-US" dirty="0" smtClean="0"/>
            <a:t>Adoption</a:t>
          </a:r>
          <a:endParaRPr lang="en-US" dirty="0"/>
        </a:p>
      </dgm:t>
    </dgm:pt>
    <dgm:pt modelId="{B8706DC1-81EB-444A-88C2-BB6957B9661D}" type="parTrans" cxnId="{A832F661-E6FF-45DF-8626-DEE5C952F851}">
      <dgm:prSet/>
      <dgm:spPr/>
      <dgm:t>
        <a:bodyPr/>
        <a:lstStyle/>
        <a:p>
          <a:endParaRPr lang="en-US"/>
        </a:p>
      </dgm:t>
    </dgm:pt>
    <dgm:pt modelId="{D69B9A69-EE56-4CF0-AAD7-4AC528509ABF}" type="sibTrans" cxnId="{A832F661-E6FF-45DF-8626-DEE5C952F851}">
      <dgm:prSet/>
      <dgm:spPr/>
      <dgm:t>
        <a:bodyPr/>
        <a:lstStyle/>
        <a:p>
          <a:endParaRPr lang="en-US"/>
        </a:p>
      </dgm:t>
    </dgm:pt>
    <dgm:pt modelId="{33F54FC8-09DB-47CE-9F1A-FCC15FE9EFF1}" type="pres">
      <dgm:prSet presAssocID="{432E3730-7A65-4BE0-87B3-7E162BAE2D7F}" presName="hierChild1" presStyleCnt="0">
        <dgm:presLayoutVars>
          <dgm:orgChart val="1"/>
          <dgm:chPref val="1"/>
          <dgm:dir/>
          <dgm:animOne val="branch"/>
          <dgm:animLvl val="lvl"/>
          <dgm:resizeHandles/>
        </dgm:presLayoutVars>
      </dgm:prSet>
      <dgm:spPr/>
      <dgm:t>
        <a:bodyPr/>
        <a:lstStyle/>
        <a:p>
          <a:endParaRPr lang="en-US"/>
        </a:p>
      </dgm:t>
    </dgm:pt>
    <dgm:pt modelId="{4282B825-2752-4CE8-B60E-3E3CBA1033FE}" type="pres">
      <dgm:prSet presAssocID="{A64CFC8B-3FCB-471F-97EC-AF7AE80B1695}" presName="hierRoot1" presStyleCnt="0">
        <dgm:presLayoutVars>
          <dgm:hierBranch val="init"/>
        </dgm:presLayoutVars>
      </dgm:prSet>
      <dgm:spPr/>
    </dgm:pt>
    <dgm:pt modelId="{B79D7157-C5C4-4739-9C31-49501FCD0E62}" type="pres">
      <dgm:prSet presAssocID="{A64CFC8B-3FCB-471F-97EC-AF7AE80B1695}" presName="rootComposite1" presStyleCnt="0"/>
      <dgm:spPr/>
    </dgm:pt>
    <dgm:pt modelId="{1FA55884-690D-4664-82E8-B211D5D54EAE}" type="pres">
      <dgm:prSet presAssocID="{A64CFC8B-3FCB-471F-97EC-AF7AE80B1695}" presName="rootText1" presStyleLbl="node0" presStyleIdx="0" presStyleCnt="1" custScaleX="268738" custScaleY="185372">
        <dgm:presLayoutVars>
          <dgm:chPref val="3"/>
        </dgm:presLayoutVars>
      </dgm:prSet>
      <dgm:spPr/>
      <dgm:t>
        <a:bodyPr/>
        <a:lstStyle/>
        <a:p>
          <a:endParaRPr lang="en-US"/>
        </a:p>
      </dgm:t>
    </dgm:pt>
    <dgm:pt modelId="{4BD98ABE-33DB-4580-92D4-07572C522ADB}" type="pres">
      <dgm:prSet presAssocID="{A64CFC8B-3FCB-471F-97EC-AF7AE80B1695}" presName="rootConnector1" presStyleLbl="node1" presStyleIdx="0" presStyleCnt="0"/>
      <dgm:spPr/>
      <dgm:t>
        <a:bodyPr/>
        <a:lstStyle/>
        <a:p>
          <a:endParaRPr lang="en-US"/>
        </a:p>
      </dgm:t>
    </dgm:pt>
    <dgm:pt modelId="{20D021B5-77CF-499C-AB1B-FD688FC2343C}" type="pres">
      <dgm:prSet presAssocID="{A64CFC8B-3FCB-471F-97EC-AF7AE80B1695}" presName="hierChild2" presStyleCnt="0"/>
      <dgm:spPr/>
    </dgm:pt>
    <dgm:pt modelId="{DCAAB2E1-3EBE-4B05-A448-107CF447F4EF}" type="pres">
      <dgm:prSet presAssocID="{3F54696A-1757-4D89-BE04-9FE4D30ABA8F}" presName="Name37" presStyleLbl="parChTrans1D2" presStyleIdx="0" presStyleCnt="4"/>
      <dgm:spPr/>
      <dgm:t>
        <a:bodyPr/>
        <a:lstStyle/>
        <a:p>
          <a:endParaRPr lang="en-US"/>
        </a:p>
      </dgm:t>
    </dgm:pt>
    <dgm:pt modelId="{8F727172-FB8D-4815-9CF0-F54A210E2E55}" type="pres">
      <dgm:prSet presAssocID="{234977EA-0A2B-4A9E-A3D1-D9AD25E7B70B}" presName="hierRoot2" presStyleCnt="0">
        <dgm:presLayoutVars>
          <dgm:hierBranch val="init"/>
        </dgm:presLayoutVars>
      </dgm:prSet>
      <dgm:spPr/>
    </dgm:pt>
    <dgm:pt modelId="{1086327A-8CD3-41C5-9481-37C218885904}" type="pres">
      <dgm:prSet presAssocID="{234977EA-0A2B-4A9E-A3D1-D9AD25E7B70B}" presName="rootComposite" presStyleCnt="0"/>
      <dgm:spPr/>
    </dgm:pt>
    <dgm:pt modelId="{9784FBF7-10D4-4829-943B-B28347E477C8}" type="pres">
      <dgm:prSet presAssocID="{234977EA-0A2B-4A9E-A3D1-D9AD25E7B70B}" presName="rootText" presStyleLbl="node2" presStyleIdx="0" presStyleCnt="4" custScaleX="107187" custScaleY="142332">
        <dgm:presLayoutVars>
          <dgm:chPref val="3"/>
        </dgm:presLayoutVars>
      </dgm:prSet>
      <dgm:spPr/>
      <dgm:t>
        <a:bodyPr/>
        <a:lstStyle/>
        <a:p>
          <a:endParaRPr lang="en-US"/>
        </a:p>
      </dgm:t>
    </dgm:pt>
    <dgm:pt modelId="{2BE67AF9-668F-4214-BD89-508603BE39DA}" type="pres">
      <dgm:prSet presAssocID="{234977EA-0A2B-4A9E-A3D1-D9AD25E7B70B}" presName="rootConnector" presStyleLbl="node2" presStyleIdx="0" presStyleCnt="4"/>
      <dgm:spPr/>
      <dgm:t>
        <a:bodyPr/>
        <a:lstStyle/>
        <a:p>
          <a:endParaRPr lang="en-US"/>
        </a:p>
      </dgm:t>
    </dgm:pt>
    <dgm:pt modelId="{45E0D687-76DB-4CC0-B68A-859045994F82}" type="pres">
      <dgm:prSet presAssocID="{234977EA-0A2B-4A9E-A3D1-D9AD25E7B70B}" presName="hierChild4" presStyleCnt="0"/>
      <dgm:spPr/>
    </dgm:pt>
    <dgm:pt modelId="{BFBC1A7D-0204-44EF-BE60-9B9045453DEE}" type="pres">
      <dgm:prSet presAssocID="{234977EA-0A2B-4A9E-A3D1-D9AD25E7B70B}" presName="hierChild5" presStyleCnt="0"/>
      <dgm:spPr/>
    </dgm:pt>
    <dgm:pt modelId="{755E1BE2-77FD-4651-B75E-BD1B24793E4B}" type="pres">
      <dgm:prSet presAssocID="{8DB4D8D2-1811-4216-8C53-2FF7F4BF3014}" presName="Name37" presStyleLbl="parChTrans1D2" presStyleIdx="1" presStyleCnt="4"/>
      <dgm:spPr/>
      <dgm:t>
        <a:bodyPr/>
        <a:lstStyle/>
        <a:p>
          <a:endParaRPr lang="en-US"/>
        </a:p>
      </dgm:t>
    </dgm:pt>
    <dgm:pt modelId="{FBFC779B-494A-4126-B7C9-B859DC6FB76B}" type="pres">
      <dgm:prSet presAssocID="{03A57A61-299F-45F5-92C3-96B7317F5369}" presName="hierRoot2" presStyleCnt="0">
        <dgm:presLayoutVars>
          <dgm:hierBranch val="init"/>
        </dgm:presLayoutVars>
      </dgm:prSet>
      <dgm:spPr/>
    </dgm:pt>
    <dgm:pt modelId="{10758519-6C7B-4A95-8890-4ABA6477A60F}" type="pres">
      <dgm:prSet presAssocID="{03A57A61-299F-45F5-92C3-96B7317F5369}" presName="rootComposite" presStyleCnt="0"/>
      <dgm:spPr/>
    </dgm:pt>
    <dgm:pt modelId="{6F1BD9D8-8527-4AF8-BB22-B1022DAB5024}" type="pres">
      <dgm:prSet presAssocID="{03A57A61-299F-45F5-92C3-96B7317F5369}" presName="rootText" presStyleLbl="node2" presStyleIdx="1" presStyleCnt="4" custScaleX="107434" custScaleY="142332">
        <dgm:presLayoutVars>
          <dgm:chPref val="3"/>
        </dgm:presLayoutVars>
      </dgm:prSet>
      <dgm:spPr/>
      <dgm:t>
        <a:bodyPr/>
        <a:lstStyle/>
        <a:p>
          <a:endParaRPr lang="en-US"/>
        </a:p>
      </dgm:t>
    </dgm:pt>
    <dgm:pt modelId="{F0EF7727-419B-41D8-8887-09C7C85FD0EA}" type="pres">
      <dgm:prSet presAssocID="{03A57A61-299F-45F5-92C3-96B7317F5369}" presName="rootConnector" presStyleLbl="node2" presStyleIdx="1" presStyleCnt="4"/>
      <dgm:spPr/>
      <dgm:t>
        <a:bodyPr/>
        <a:lstStyle/>
        <a:p>
          <a:endParaRPr lang="en-US"/>
        </a:p>
      </dgm:t>
    </dgm:pt>
    <dgm:pt modelId="{165CE6AB-378C-4541-9BC2-C977B84B36C6}" type="pres">
      <dgm:prSet presAssocID="{03A57A61-299F-45F5-92C3-96B7317F5369}" presName="hierChild4" presStyleCnt="0"/>
      <dgm:spPr/>
    </dgm:pt>
    <dgm:pt modelId="{E645140D-1680-4948-A738-B69905AF6541}" type="pres">
      <dgm:prSet presAssocID="{03A57A61-299F-45F5-92C3-96B7317F5369}" presName="hierChild5" presStyleCnt="0"/>
      <dgm:spPr/>
    </dgm:pt>
    <dgm:pt modelId="{1E53813E-F922-4290-8CA9-529A67CD7B80}" type="pres">
      <dgm:prSet presAssocID="{B5D3CFDC-2F1E-4A76-A42A-3230CF6C7E75}" presName="Name37" presStyleLbl="parChTrans1D2" presStyleIdx="2" presStyleCnt="4"/>
      <dgm:spPr/>
      <dgm:t>
        <a:bodyPr/>
        <a:lstStyle/>
        <a:p>
          <a:endParaRPr lang="en-US"/>
        </a:p>
      </dgm:t>
    </dgm:pt>
    <dgm:pt modelId="{4515890F-B0A0-49A3-BFBA-C1CC921333A4}" type="pres">
      <dgm:prSet presAssocID="{F2A54FE9-DE35-465C-9EF5-6D8D9F7FF19E}" presName="hierRoot2" presStyleCnt="0">
        <dgm:presLayoutVars>
          <dgm:hierBranch val="init"/>
        </dgm:presLayoutVars>
      </dgm:prSet>
      <dgm:spPr/>
    </dgm:pt>
    <dgm:pt modelId="{E1604D20-3CEE-43F3-8F5F-6A0FEE86FEAE}" type="pres">
      <dgm:prSet presAssocID="{F2A54FE9-DE35-465C-9EF5-6D8D9F7FF19E}" presName="rootComposite" presStyleCnt="0"/>
      <dgm:spPr/>
    </dgm:pt>
    <dgm:pt modelId="{8C91AEAA-2690-497A-BEEC-74F80674984E}" type="pres">
      <dgm:prSet presAssocID="{F2A54FE9-DE35-465C-9EF5-6D8D9F7FF19E}" presName="rootText" presStyleLbl="node2" presStyleIdx="2" presStyleCnt="4" custScaleX="112748" custScaleY="141311">
        <dgm:presLayoutVars>
          <dgm:chPref val="3"/>
        </dgm:presLayoutVars>
      </dgm:prSet>
      <dgm:spPr/>
      <dgm:t>
        <a:bodyPr/>
        <a:lstStyle/>
        <a:p>
          <a:endParaRPr lang="en-US"/>
        </a:p>
      </dgm:t>
    </dgm:pt>
    <dgm:pt modelId="{17C59F2D-4CD9-4F9F-B6FD-FE033A21000D}" type="pres">
      <dgm:prSet presAssocID="{F2A54FE9-DE35-465C-9EF5-6D8D9F7FF19E}" presName="rootConnector" presStyleLbl="node2" presStyleIdx="2" presStyleCnt="4"/>
      <dgm:spPr/>
      <dgm:t>
        <a:bodyPr/>
        <a:lstStyle/>
        <a:p>
          <a:endParaRPr lang="en-US"/>
        </a:p>
      </dgm:t>
    </dgm:pt>
    <dgm:pt modelId="{E2A67481-5807-4C72-918A-7F70861919AB}" type="pres">
      <dgm:prSet presAssocID="{F2A54FE9-DE35-465C-9EF5-6D8D9F7FF19E}" presName="hierChild4" presStyleCnt="0"/>
      <dgm:spPr/>
    </dgm:pt>
    <dgm:pt modelId="{D4A3A99C-39EB-4F89-8274-54BDE3D8522E}" type="pres">
      <dgm:prSet presAssocID="{F2A54FE9-DE35-465C-9EF5-6D8D9F7FF19E}" presName="hierChild5" presStyleCnt="0"/>
      <dgm:spPr/>
    </dgm:pt>
    <dgm:pt modelId="{39C36FA7-3402-42C4-8A00-9F41C0545759}" type="pres">
      <dgm:prSet presAssocID="{B8706DC1-81EB-444A-88C2-BB6957B9661D}" presName="Name37" presStyleLbl="parChTrans1D2" presStyleIdx="3" presStyleCnt="4"/>
      <dgm:spPr/>
      <dgm:t>
        <a:bodyPr/>
        <a:lstStyle/>
        <a:p>
          <a:endParaRPr lang="en-US"/>
        </a:p>
      </dgm:t>
    </dgm:pt>
    <dgm:pt modelId="{E1EA278A-3709-41E2-9DA6-3E6F5ADB75CD}" type="pres">
      <dgm:prSet presAssocID="{AFFDE8A8-A50A-447B-B057-0B2502D687A4}" presName="hierRoot2" presStyleCnt="0">
        <dgm:presLayoutVars>
          <dgm:hierBranch val="init"/>
        </dgm:presLayoutVars>
      </dgm:prSet>
      <dgm:spPr/>
    </dgm:pt>
    <dgm:pt modelId="{85FB5BD8-3903-47BD-9C7D-29596A48BFAD}" type="pres">
      <dgm:prSet presAssocID="{AFFDE8A8-A50A-447B-B057-0B2502D687A4}" presName="rootComposite" presStyleCnt="0"/>
      <dgm:spPr/>
    </dgm:pt>
    <dgm:pt modelId="{73D1FD07-FCFA-46DC-9A14-6B3023D090D8}" type="pres">
      <dgm:prSet presAssocID="{AFFDE8A8-A50A-447B-B057-0B2502D687A4}" presName="rootText" presStyleLbl="node2" presStyleIdx="3" presStyleCnt="4" custScaleX="103353" custScaleY="140621">
        <dgm:presLayoutVars>
          <dgm:chPref val="3"/>
        </dgm:presLayoutVars>
      </dgm:prSet>
      <dgm:spPr/>
      <dgm:t>
        <a:bodyPr/>
        <a:lstStyle/>
        <a:p>
          <a:endParaRPr lang="en-US"/>
        </a:p>
      </dgm:t>
    </dgm:pt>
    <dgm:pt modelId="{5E3389D0-734B-4E3A-ABD1-E32DC62F7D83}" type="pres">
      <dgm:prSet presAssocID="{AFFDE8A8-A50A-447B-B057-0B2502D687A4}" presName="rootConnector" presStyleLbl="node2" presStyleIdx="3" presStyleCnt="4"/>
      <dgm:spPr/>
      <dgm:t>
        <a:bodyPr/>
        <a:lstStyle/>
        <a:p>
          <a:endParaRPr lang="en-US"/>
        </a:p>
      </dgm:t>
    </dgm:pt>
    <dgm:pt modelId="{86F4D1FC-AA5C-496F-8F7C-073253C7FA37}" type="pres">
      <dgm:prSet presAssocID="{AFFDE8A8-A50A-447B-B057-0B2502D687A4}" presName="hierChild4" presStyleCnt="0"/>
      <dgm:spPr/>
    </dgm:pt>
    <dgm:pt modelId="{512FFF71-2998-4CBA-BA4F-6EE7228F19D1}" type="pres">
      <dgm:prSet presAssocID="{AFFDE8A8-A50A-447B-B057-0B2502D687A4}" presName="hierChild5" presStyleCnt="0"/>
      <dgm:spPr/>
    </dgm:pt>
    <dgm:pt modelId="{6FF027AA-AFB5-4C0B-9744-AE12A1045B03}" type="pres">
      <dgm:prSet presAssocID="{A64CFC8B-3FCB-471F-97EC-AF7AE80B1695}" presName="hierChild3" presStyleCnt="0"/>
      <dgm:spPr/>
    </dgm:pt>
  </dgm:ptLst>
  <dgm:cxnLst>
    <dgm:cxn modelId="{A7C0FFDB-178E-469B-882C-5C7B56C7C743}" srcId="{A64CFC8B-3FCB-471F-97EC-AF7AE80B1695}" destId="{F2A54FE9-DE35-465C-9EF5-6D8D9F7FF19E}" srcOrd="2" destOrd="0" parTransId="{B5D3CFDC-2F1E-4A76-A42A-3230CF6C7E75}" sibTransId="{B938ED94-A582-4967-A79A-74009CF3783F}"/>
    <dgm:cxn modelId="{912FE925-4EB8-406D-B9FD-83292F255F75}" type="presOf" srcId="{03A57A61-299F-45F5-92C3-96B7317F5369}" destId="{F0EF7727-419B-41D8-8887-09C7C85FD0EA}" srcOrd="1" destOrd="0" presId="urn:microsoft.com/office/officeart/2005/8/layout/orgChart1"/>
    <dgm:cxn modelId="{C6CEA07C-0DC0-48A0-B50C-E978779F7A43}" type="presOf" srcId="{3F54696A-1757-4D89-BE04-9FE4D30ABA8F}" destId="{DCAAB2E1-3EBE-4B05-A448-107CF447F4EF}" srcOrd="0" destOrd="0" presId="urn:microsoft.com/office/officeart/2005/8/layout/orgChart1"/>
    <dgm:cxn modelId="{44448A55-C90B-479C-A3FF-234DA05690AA}" type="presOf" srcId="{B8706DC1-81EB-444A-88C2-BB6957B9661D}" destId="{39C36FA7-3402-42C4-8A00-9F41C0545759}" srcOrd="0" destOrd="0" presId="urn:microsoft.com/office/officeart/2005/8/layout/orgChart1"/>
    <dgm:cxn modelId="{FB37C2F0-F084-4E7A-BB35-E2574E15F464}" type="presOf" srcId="{432E3730-7A65-4BE0-87B3-7E162BAE2D7F}" destId="{33F54FC8-09DB-47CE-9F1A-FCC15FE9EFF1}" srcOrd="0" destOrd="0" presId="urn:microsoft.com/office/officeart/2005/8/layout/orgChart1"/>
    <dgm:cxn modelId="{7B6A7213-2CA3-4B2B-A1CE-79F43B0348CC}" srcId="{A64CFC8B-3FCB-471F-97EC-AF7AE80B1695}" destId="{03A57A61-299F-45F5-92C3-96B7317F5369}" srcOrd="1" destOrd="0" parTransId="{8DB4D8D2-1811-4216-8C53-2FF7F4BF3014}" sibTransId="{C7A5195A-0A54-4215-8DAE-929F74745337}"/>
    <dgm:cxn modelId="{5E247508-469D-4626-986E-18847801296D}" type="presOf" srcId="{AFFDE8A8-A50A-447B-B057-0B2502D687A4}" destId="{73D1FD07-FCFA-46DC-9A14-6B3023D090D8}" srcOrd="0" destOrd="0" presId="urn:microsoft.com/office/officeart/2005/8/layout/orgChart1"/>
    <dgm:cxn modelId="{58A10072-CB94-47BF-ADB8-6377F9053A05}" type="presOf" srcId="{F2A54FE9-DE35-465C-9EF5-6D8D9F7FF19E}" destId="{17C59F2D-4CD9-4F9F-B6FD-FE033A21000D}" srcOrd="1" destOrd="0" presId="urn:microsoft.com/office/officeart/2005/8/layout/orgChart1"/>
    <dgm:cxn modelId="{3E6BDFDE-9B5F-4B2A-862D-014DA0C12CCB}" type="presOf" srcId="{234977EA-0A2B-4A9E-A3D1-D9AD25E7B70B}" destId="{2BE67AF9-668F-4214-BD89-508603BE39DA}" srcOrd="1" destOrd="0" presId="urn:microsoft.com/office/officeart/2005/8/layout/orgChart1"/>
    <dgm:cxn modelId="{0725E0F3-BFDD-488B-A0F5-45FA89AFA3E7}" type="presOf" srcId="{F2A54FE9-DE35-465C-9EF5-6D8D9F7FF19E}" destId="{8C91AEAA-2690-497A-BEEC-74F80674984E}" srcOrd="0" destOrd="0" presId="urn:microsoft.com/office/officeart/2005/8/layout/orgChart1"/>
    <dgm:cxn modelId="{DEAB1D15-CCB2-4F14-AF04-356DAF660A8B}" srcId="{A64CFC8B-3FCB-471F-97EC-AF7AE80B1695}" destId="{234977EA-0A2B-4A9E-A3D1-D9AD25E7B70B}" srcOrd="0" destOrd="0" parTransId="{3F54696A-1757-4D89-BE04-9FE4D30ABA8F}" sibTransId="{AA1149DF-CB1C-483D-A474-92A606ECA057}"/>
    <dgm:cxn modelId="{98DAFE63-DFEF-49C4-B347-D6D691DA7E8A}" type="presOf" srcId="{A64CFC8B-3FCB-471F-97EC-AF7AE80B1695}" destId="{4BD98ABE-33DB-4580-92D4-07572C522ADB}" srcOrd="1" destOrd="0" presId="urn:microsoft.com/office/officeart/2005/8/layout/orgChart1"/>
    <dgm:cxn modelId="{A832F661-E6FF-45DF-8626-DEE5C952F851}" srcId="{A64CFC8B-3FCB-471F-97EC-AF7AE80B1695}" destId="{AFFDE8A8-A50A-447B-B057-0B2502D687A4}" srcOrd="3" destOrd="0" parTransId="{B8706DC1-81EB-444A-88C2-BB6957B9661D}" sibTransId="{D69B9A69-EE56-4CF0-AAD7-4AC528509ABF}"/>
    <dgm:cxn modelId="{4D551EDB-8DFD-4948-9D1E-3D8FD88C330B}" type="presOf" srcId="{234977EA-0A2B-4A9E-A3D1-D9AD25E7B70B}" destId="{9784FBF7-10D4-4829-943B-B28347E477C8}" srcOrd="0" destOrd="0" presId="urn:microsoft.com/office/officeart/2005/8/layout/orgChart1"/>
    <dgm:cxn modelId="{DC7E5981-CAD2-4E71-B843-C156FB9B637A}" srcId="{432E3730-7A65-4BE0-87B3-7E162BAE2D7F}" destId="{A64CFC8B-3FCB-471F-97EC-AF7AE80B1695}" srcOrd="0" destOrd="0" parTransId="{DDF94684-56F9-40B7-9D00-A82A2B2C50AC}" sibTransId="{390E55B4-6B4C-4CFF-9F59-EE84595F11E3}"/>
    <dgm:cxn modelId="{A9CA9285-30CF-4E6E-9EA8-4CF4AE008427}" type="presOf" srcId="{B5D3CFDC-2F1E-4A76-A42A-3230CF6C7E75}" destId="{1E53813E-F922-4290-8CA9-529A67CD7B80}" srcOrd="0" destOrd="0" presId="urn:microsoft.com/office/officeart/2005/8/layout/orgChart1"/>
    <dgm:cxn modelId="{E9538408-0A4A-4E81-BEDD-CBFC632CA517}" type="presOf" srcId="{03A57A61-299F-45F5-92C3-96B7317F5369}" destId="{6F1BD9D8-8527-4AF8-BB22-B1022DAB5024}" srcOrd="0" destOrd="0" presId="urn:microsoft.com/office/officeart/2005/8/layout/orgChart1"/>
    <dgm:cxn modelId="{260FF1E8-6BCF-4903-941B-F58467F16FD3}" type="presOf" srcId="{AFFDE8A8-A50A-447B-B057-0B2502D687A4}" destId="{5E3389D0-734B-4E3A-ABD1-E32DC62F7D83}" srcOrd="1" destOrd="0" presId="urn:microsoft.com/office/officeart/2005/8/layout/orgChart1"/>
    <dgm:cxn modelId="{87198F49-B394-4C65-A15F-73A3421C6979}" type="presOf" srcId="{A64CFC8B-3FCB-471F-97EC-AF7AE80B1695}" destId="{1FA55884-690D-4664-82E8-B211D5D54EAE}" srcOrd="0" destOrd="0" presId="urn:microsoft.com/office/officeart/2005/8/layout/orgChart1"/>
    <dgm:cxn modelId="{FAE00F0F-920C-4510-90CD-3430622CE62E}" type="presOf" srcId="{8DB4D8D2-1811-4216-8C53-2FF7F4BF3014}" destId="{755E1BE2-77FD-4651-B75E-BD1B24793E4B}" srcOrd="0" destOrd="0" presId="urn:microsoft.com/office/officeart/2005/8/layout/orgChart1"/>
    <dgm:cxn modelId="{6076425D-D2AD-489E-88E1-91D17BD2C6D5}" type="presParOf" srcId="{33F54FC8-09DB-47CE-9F1A-FCC15FE9EFF1}" destId="{4282B825-2752-4CE8-B60E-3E3CBA1033FE}" srcOrd="0" destOrd="0" presId="urn:microsoft.com/office/officeart/2005/8/layout/orgChart1"/>
    <dgm:cxn modelId="{2AC0D2B5-0C40-45E8-BFAF-AC5BBB4E02C9}" type="presParOf" srcId="{4282B825-2752-4CE8-B60E-3E3CBA1033FE}" destId="{B79D7157-C5C4-4739-9C31-49501FCD0E62}" srcOrd="0" destOrd="0" presId="urn:microsoft.com/office/officeart/2005/8/layout/orgChart1"/>
    <dgm:cxn modelId="{CE1DFB04-3CE3-4641-AD43-3A5B3878C7E4}" type="presParOf" srcId="{B79D7157-C5C4-4739-9C31-49501FCD0E62}" destId="{1FA55884-690D-4664-82E8-B211D5D54EAE}" srcOrd="0" destOrd="0" presId="urn:microsoft.com/office/officeart/2005/8/layout/orgChart1"/>
    <dgm:cxn modelId="{FCB81B01-28B2-4566-A980-CED20130ADA7}" type="presParOf" srcId="{B79D7157-C5C4-4739-9C31-49501FCD0E62}" destId="{4BD98ABE-33DB-4580-92D4-07572C522ADB}" srcOrd="1" destOrd="0" presId="urn:microsoft.com/office/officeart/2005/8/layout/orgChart1"/>
    <dgm:cxn modelId="{6C1552B9-17B0-4140-9CD4-72C0CFF4845D}" type="presParOf" srcId="{4282B825-2752-4CE8-B60E-3E3CBA1033FE}" destId="{20D021B5-77CF-499C-AB1B-FD688FC2343C}" srcOrd="1" destOrd="0" presId="urn:microsoft.com/office/officeart/2005/8/layout/orgChart1"/>
    <dgm:cxn modelId="{9267F0CF-E138-4F9A-9EED-0A2B146C027C}" type="presParOf" srcId="{20D021B5-77CF-499C-AB1B-FD688FC2343C}" destId="{DCAAB2E1-3EBE-4B05-A448-107CF447F4EF}" srcOrd="0" destOrd="0" presId="urn:microsoft.com/office/officeart/2005/8/layout/orgChart1"/>
    <dgm:cxn modelId="{3E1A6F79-8E83-47AE-B04F-637C805A6300}" type="presParOf" srcId="{20D021B5-77CF-499C-AB1B-FD688FC2343C}" destId="{8F727172-FB8D-4815-9CF0-F54A210E2E55}" srcOrd="1" destOrd="0" presId="urn:microsoft.com/office/officeart/2005/8/layout/orgChart1"/>
    <dgm:cxn modelId="{0CF54C62-B44A-4062-908F-DF93F0E0E171}" type="presParOf" srcId="{8F727172-FB8D-4815-9CF0-F54A210E2E55}" destId="{1086327A-8CD3-41C5-9481-37C218885904}" srcOrd="0" destOrd="0" presId="urn:microsoft.com/office/officeart/2005/8/layout/orgChart1"/>
    <dgm:cxn modelId="{F036E8B2-A9A4-4DFD-91F4-20C678D2DB9C}" type="presParOf" srcId="{1086327A-8CD3-41C5-9481-37C218885904}" destId="{9784FBF7-10D4-4829-943B-B28347E477C8}" srcOrd="0" destOrd="0" presId="urn:microsoft.com/office/officeart/2005/8/layout/orgChart1"/>
    <dgm:cxn modelId="{49A8AF51-2EC9-4D87-94A5-6897723BDD8A}" type="presParOf" srcId="{1086327A-8CD3-41C5-9481-37C218885904}" destId="{2BE67AF9-668F-4214-BD89-508603BE39DA}" srcOrd="1" destOrd="0" presId="urn:microsoft.com/office/officeart/2005/8/layout/orgChart1"/>
    <dgm:cxn modelId="{8E14A56B-8804-42C3-BE1B-AB2A865C9E06}" type="presParOf" srcId="{8F727172-FB8D-4815-9CF0-F54A210E2E55}" destId="{45E0D687-76DB-4CC0-B68A-859045994F82}" srcOrd="1" destOrd="0" presId="urn:microsoft.com/office/officeart/2005/8/layout/orgChart1"/>
    <dgm:cxn modelId="{FFA87B44-07B4-4C89-B610-0C1691DA11FA}" type="presParOf" srcId="{8F727172-FB8D-4815-9CF0-F54A210E2E55}" destId="{BFBC1A7D-0204-44EF-BE60-9B9045453DEE}" srcOrd="2" destOrd="0" presId="urn:microsoft.com/office/officeart/2005/8/layout/orgChart1"/>
    <dgm:cxn modelId="{19B911BF-0776-4A30-AF73-8D5F6D03C539}" type="presParOf" srcId="{20D021B5-77CF-499C-AB1B-FD688FC2343C}" destId="{755E1BE2-77FD-4651-B75E-BD1B24793E4B}" srcOrd="2" destOrd="0" presId="urn:microsoft.com/office/officeart/2005/8/layout/orgChart1"/>
    <dgm:cxn modelId="{C63D19CF-9990-4277-8FCC-DD3D3DE3343A}" type="presParOf" srcId="{20D021B5-77CF-499C-AB1B-FD688FC2343C}" destId="{FBFC779B-494A-4126-B7C9-B859DC6FB76B}" srcOrd="3" destOrd="0" presId="urn:microsoft.com/office/officeart/2005/8/layout/orgChart1"/>
    <dgm:cxn modelId="{80A1BB42-BEDB-4496-8D10-1E93799B7E6C}" type="presParOf" srcId="{FBFC779B-494A-4126-B7C9-B859DC6FB76B}" destId="{10758519-6C7B-4A95-8890-4ABA6477A60F}" srcOrd="0" destOrd="0" presId="urn:microsoft.com/office/officeart/2005/8/layout/orgChart1"/>
    <dgm:cxn modelId="{3BC37710-FD48-446C-B13E-D342A42F648A}" type="presParOf" srcId="{10758519-6C7B-4A95-8890-4ABA6477A60F}" destId="{6F1BD9D8-8527-4AF8-BB22-B1022DAB5024}" srcOrd="0" destOrd="0" presId="urn:microsoft.com/office/officeart/2005/8/layout/orgChart1"/>
    <dgm:cxn modelId="{4E6929E5-FE82-4016-AF9D-029A08AC26C9}" type="presParOf" srcId="{10758519-6C7B-4A95-8890-4ABA6477A60F}" destId="{F0EF7727-419B-41D8-8887-09C7C85FD0EA}" srcOrd="1" destOrd="0" presId="urn:microsoft.com/office/officeart/2005/8/layout/orgChart1"/>
    <dgm:cxn modelId="{11F906DE-E798-412B-9D1C-DE050E4F4C79}" type="presParOf" srcId="{FBFC779B-494A-4126-B7C9-B859DC6FB76B}" destId="{165CE6AB-378C-4541-9BC2-C977B84B36C6}" srcOrd="1" destOrd="0" presId="urn:microsoft.com/office/officeart/2005/8/layout/orgChart1"/>
    <dgm:cxn modelId="{EBC7F0A0-6D6C-476F-9D68-311EC1B18178}" type="presParOf" srcId="{FBFC779B-494A-4126-B7C9-B859DC6FB76B}" destId="{E645140D-1680-4948-A738-B69905AF6541}" srcOrd="2" destOrd="0" presId="urn:microsoft.com/office/officeart/2005/8/layout/orgChart1"/>
    <dgm:cxn modelId="{2579C687-F9F8-45D6-B932-84EBC9D7DEFE}" type="presParOf" srcId="{20D021B5-77CF-499C-AB1B-FD688FC2343C}" destId="{1E53813E-F922-4290-8CA9-529A67CD7B80}" srcOrd="4" destOrd="0" presId="urn:microsoft.com/office/officeart/2005/8/layout/orgChart1"/>
    <dgm:cxn modelId="{3D9AA0B2-FBA5-422C-812D-3B0F40E7C6BF}" type="presParOf" srcId="{20D021B5-77CF-499C-AB1B-FD688FC2343C}" destId="{4515890F-B0A0-49A3-BFBA-C1CC921333A4}" srcOrd="5" destOrd="0" presId="urn:microsoft.com/office/officeart/2005/8/layout/orgChart1"/>
    <dgm:cxn modelId="{01EC80DA-79D4-42E3-860C-A32CADB3E352}" type="presParOf" srcId="{4515890F-B0A0-49A3-BFBA-C1CC921333A4}" destId="{E1604D20-3CEE-43F3-8F5F-6A0FEE86FEAE}" srcOrd="0" destOrd="0" presId="urn:microsoft.com/office/officeart/2005/8/layout/orgChart1"/>
    <dgm:cxn modelId="{9AC97313-9F49-4A60-9DB5-073B13997F78}" type="presParOf" srcId="{E1604D20-3CEE-43F3-8F5F-6A0FEE86FEAE}" destId="{8C91AEAA-2690-497A-BEEC-74F80674984E}" srcOrd="0" destOrd="0" presId="urn:microsoft.com/office/officeart/2005/8/layout/orgChart1"/>
    <dgm:cxn modelId="{E4653AFA-7E9F-4E94-84A2-769954D682A4}" type="presParOf" srcId="{E1604D20-3CEE-43F3-8F5F-6A0FEE86FEAE}" destId="{17C59F2D-4CD9-4F9F-B6FD-FE033A21000D}" srcOrd="1" destOrd="0" presId="urn:microsoft.com/office/officeart/2005/8/layout/orgChart1"/>
    <dgm:cxn modelId="{2921A9A9-6857-40B3-8BAD-8FBCA33B39B2}" type="presParOf" srcId="{4515890F-B0A0-49A3-BFBA-C1CC921333A4}" destId="{E2A67481-5807-4C72-918A-7F70861919AB}" srcOrd="1" destOrd="0" presId="urn:microsoft.com/office/officeart/2005/8/layout/orgChart1"/>
    <dgm:cxn modelId="{29836374-D227-4D2F-9DDA-3455B992E26C}" type="presParOf" srcId="{4515890F-B0A0-49A3-BFBA-C1CC921333A4}" destId="{D4A3A99C-39EB-4F89-8274-54BDE3D8522E}" srcOrd="2" destOrd="0" presId="urn:microsoft.com/office/officeart/2005/8/layout/orgChart1"/>
    <dgm:cxn modelId="{EDC68F7D-BF0B-4D3C-AC10-87F72187B661}" type="presParOf" srcId="{20D021B5-77CF-499C-AB1B-FD688FC2343C}" destId="{39C36FA7-3402-42C4-8A00-9F41C0545759}" srcOrd="6" destOrd="0" presId="urn:microsoft.com/office/officeart/2005/8/layout/orgChart1"/>
    <dgm:cxn modelId="{8E999183-B1AD-4F77-B6A5-4F49F97B0732}" type="presParOf" srcId="{20D021B5-77CF-499C-AB1B-FD688FC2343C}" destId="{E1EA278A-3709-41E2-9DA6-3E6F5ADB75CD}" srcOrd="7" destOrd="0" presId="urn:microsoft.com/office/officeart/2005/8/layout/orgChart1"/>
    <dgm:cxn modelId="{DE37CB77-9956-458E-9DE5-381FDD2DD670}" type="presParOf" srcId="{E1EA278A-3709-41E2-9DA6-3E6F5ADB75CD}" destId="{85FB5BD8-3903-47BD-9C7D-29596A48BFAD}" srcOrd="0" destOrd="0" presId="urn:microsoft.com/office/officeart/2005/8/layout/orgChart1"/>
    <dgm:cxn modelId="{A7548531-11EF-4F33-A53F-7F1B08895C2B}" type="presParOf" srcId="{85FB5BD8-3903-47BD-9C7D-29596A48BFAD}" destId="{73D1FD07-FCFA-46DC-9A14-6B3023D090D8}" srcOrd="0" destOrd="0" presId="urn:microsoft.com/office/officeart/2005/8/layout/orgChart1"/>
    <dgm:cxn modelId="{03934274-A48B-4E5E-9538-1E1BE2BE8178}" type="presParOf" srcId="{85FB5BD8-3903-47BD-9C7D-29596A48BFAD}" destId="{5E3389D0-734B-4E3A-ABD1-E32DC62F7D83}" srcOrd="1" destOrd="0" presId="urn:microsoft.com/office/officeart/2005/8/layout/orgChart1"/>
    <dgm:cxn modelId="{67F122A7-7CA3-4BEC-B60F-4CD7B3A2D06A}" type="presParOf" srcId="{E1EA278A-3709-41E2-9DA6-3E6F5ADB75CD}" destId="{86F4D1FC-AA5C-496F-8F7C-073253C7FA37}" srcOrd="1" destOrd="0" presId="urn:microsoft.com/office/officeart/2005/8/layout/orgChart1"/>
    <dgm:cxn modelId="{51F7A4FD-2448-43A5-B592-C5D198CC4DCD}" type="presParOf" srcId="{E1EA278A-3709-41E2-9DA6-3E6F5ADB75CD}" destId="{512FFF71-2998-4CBA-BA4F-6EE7228F19D1}" srcOrd="2" destOrd="0" presId="urn:microsoft.com/office/officeart/2005/8/layout/orgChart1"/>
    <dgm:cxn modelId="{6D27F08E-24FB-4124-9303-F365DA5BBBCD}" type="presParOf" srcId="{4282B825-2752-4CE8-B60E-3E3CBA1033FE}" destId="{6FF027AA-AFB5-4C0B-9744-AE12A1045B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E3730-7A65-4BE0-87B3-7E162BAE2D7F}"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US"/>
        </a:p>
      </dgm:t>
    </dgm:pt>
    <dgm:pt modelId="{A64CFC8B-3FCB-471F-97EC-AF7AE80B1695}">
      <dgm:prSet phldrT="[Text]" custT="1"/>
      <dgm:spPr/>
      <dgm:t>
        <a:bodyPr/>
        <a:lstStyle/>
        <a:p>
          <a:r>
            <a:rPr lang="en-US" sz="2800" dirty="0" smtClean="0"/>
            <a:t>Chapter 938 </a:t>
          </a:r>
        </a:p>
        <a:p>
          <a:r>
            <a:rPr lang="en-US" sz="2800" dirty="0" smtClean="0"/>
            <a:t>(Juvenile Justice Code)</a:t>
          </a:r>
          <a:endParaRPr lang="en-US" sz="2800" dirty="0"/>
        </a:p>
      </dgm:t>
    </dgm:pt>
    <dgm:pt modelId="{DDF94684-56F9-40B7-9D00-A82A2B2C50AC}" type="parTrans" cxnId="{DC7E5981-CAD2-4E71-B843-C156FB9B637A}">
      <dgm:prSet/>
      <dgm:spPr/>
      <dgm:t>
        <a:bodyPr/>
        <a:lstStyle/>
        <a:p>
          <a:endParaRPr lang="en-US"/>
        </a:p>
      </dgm:t>
    </dgm:pt>
    <dgm:pt modelId="{390E55B4-6B4C-4CFF-9F59-EE84595F11E3}" type="sibTrans" cxnId="{DC7E5981-CAD2-4E71-B843-C156FB9B637A}">
      <dgm:prSet/>
      <dgm:spPr/>
      <dgm:t>
        <a:bodyPr/>
        <a:lstStyle/>
        <a:p>
          <a:endParaRPr lang="en-US"/>
        </a:p>
      </dgm:t>
    </dgm:pt>
    <dgm:pt modelId="{03A57A61-299F-45F5-92C3-96B7317F5369}">
      <dgm:prSet phldrT="[Text]" custT="1"/>
      <dgm:spPr>
        <a:solidFill>
          <a:schemeClr val="accent5">
            <a:lumMod val="60000"/>
            <a:lumOff val="40000"/>
          </a:schemeClr>
        </a:solidFill>
      </dgm:spPr>
      <dgm:t>
        <a:bodyPr/>
        <a:lstStyle/>
        <a:p>
          <a:r>
            <a:rPr lang="en-US" sz="2400" dirty="0" smtClean="0"/>
            <a:t>Delinquency</a:t>
          </a:r>
          <a:endParaRPr lang="en-US" sz="2400" dirty="0"/>
        </a:p>
      </dgm:t>
    </dgm:pt>
    <dgm:pt modelId="{8DB4D8D2-1811-4216-8C53-2FF7F4BF3014}" type="parTrans" cxnId="{7B6A7213-2CA3-4B2B-A1CE-79F43B0348CC}">
      <dgm:prSet/>
      <dgm:spPr/>
      <dgm:t>
        <a:bodyPr/>
        <a:lstStyle/>
        <a:p>
          <a:endParaRPr lang="en-US"/>
        </a:p>
      </dgm:t>
    </dgm:pt>
    <dgm:pt modelId="{C7A5195A-0A54-4215-8DAE-929F74745337}" type="sibTrans" cxnId="{7B6A7213-2CA3-4B2B-A1CE-79F43B0348CC}">
      <dgm:prSet/>
      <dgm:spPr/>
      <dgm:t>
        <a:bodyPr/>
        <a:lstStyle/>
        <a:p>
          <a:endParaRPr lang="en-US"/>
        </a:p>
      </dgm:t>
    </dgm:pt>
    <dgm:pt modelId="{F2A54FE9-DE35-465C-9EF5-6D8D9F7FF19E}">
      <dgm:prSet phldrT="[Text]" custT="1"/>
      <dgm:spPr>
        <a:solidFill>
          <a:schemeClr val="accent5">
            <a:lumMod val="60000"/>
            <a:lumOff val="40000"/>
          </a:schemeClr>
        </a:solidFill>
      </dgm:spPr>
      <dgm:t>
        <a:bodyPr/>
        <a:lstStyle/>
        <a:p>
          <a:r>
            <a:rPr lang="en-US" sz="2400" dirty="0" smtClean="0"/>
            <a:t>JIPS</a:t>
          </a:r>
          <a:endParaRPr lang="en-US" sz="2400" dirty="0"/>
        </a:p>
      </dgm:t>
    </dgm:pt>
    <dgm:pt modelId="{B5D3CFDC-2F1E-4A76-A42A-3230CF6C7E75}" type="parTrans" cxnId="{A7C0FFDB-178E-469B-882C-5C7B56C7C743}">
      <dgm:prSet/>
      <dgm:spPr/>
      <dgm:t>
        <a:bodyPr/>
        <a:lstStyle/>
        <a:p>
          <a:endParaRPr lang="en-US"/>
        </a:p>
      </dgm:t>
    </dgm:pt>
    <dgm:pt modelId="{B938ED94-A582-4967-A79A-74009CF3783F}" type="sibTrans" cxnId="{A7C0FFDB-178E-469B-882C-5C7B56C7C743}">
      <dgm:prSet/>
      <dgm:spPr/>
      <dgm:t>
        <a:bodyPr/>
        <a:lstStyle/>
        <a:p>
          <a:endParaRPr lang="en-US"/>
        </a:p>
      </dgm:t>
    </dgm:pt>
    <dgm:pt modelId="{33F54FC8-09DB-47CE-9F1A-FCC15FE9EFF1}" type="pres">
      <dgm:prSet presAssocID="{432E3730-7A65-4BE0-87B3-7E162BAE2D7F}" presName="hierChild1" presStyleCnt="0">
        <dgm:presLayoutVars>
          <dgm:orgChart val="1"/>
          <dgm:chPref val="1"/>
          <dgm:dir/>
          <dgm:animOne val="branch"/>
          <dgm:animLvl val="lvl"/>
          <dgm:resizeHandles/>
        </dgm:presLayoutVars>
      </dgm:prSet>
      <dgm:spPr/>
      <dgm:t>
        <a:bodyPr/>
        <a:lstStyle/>
        <a:p>
          <a:endParaRPr lang="en-US"/>
        </a:p>
      </dgm:t>
    </dgm:pt>
    <dgm:pt modelId="{4282B825-2752-4CE8-B60E-3E3CBA1033FE}" type="pres">
      <dgm:prSet presAssocID="{A64CFC8B-3FCB-471F-97EC-AF7AE80B1695}" presName="hierRoot1" presStyleCnt="0">
        <dgm:presLayoutVars>
          <dgm:hierBranch val="init"/>
        </dgm:presLayoutVars>
      </dgm:prSet>
      <dgm:spPr/>
    </dgm:pt>
    <dgm:pt modelId="{B79D7157-C5C4-4739-9C31-49501FCD0E62}" type="pres">
      <dgm:prSet presAssocID="{A64CFC8B-3FCB-471F-97EC-AF7AE80B1695}" presName="rootComposite1" presStyleCnt="0"/>
      <dgm:spPr/>
    </dgm:pt>
    <dgm:pt modelId="{1FA55884-690D-4664-82E8-B211D5D54EAE}" type="pres">
      <dgm:prSet presAssocID="{A64CFC8B-3FCB-471F-97EC-AF7AE80B1695}" presName="rootText1" presStyleLbl="node0" presStyleIdx="0" presStyleCnt="1" custScaleX="156418" custScaleY="110362">
        <dgm:presLayoutVars>
          <dgm:chPref val="3"/>
        </dgm:presLayoutVars>
      </dgm:prSet>
      <dgm:spPr/>
      <dgm:t>
        <a:bodyPr/>
        <a:lstStyle/>
        <a:p>
          <a:endParaRPr lang="en-US"/>
        </a:p>
      </dgm:t>
    </dgm:pt>
    <dgm:pt modelId="{4BD98ABE-33DB-4580-92D4-07572C522ADB}" type="pres">
      <dgm:prSet presAssocID="{A64CFC8B-3FCB-471F-97EC-AF7AE80B1695}" presName="rootConnector1" presStyleLbl="node1" presStyleIdx="0" presStyleCnt="0"/>
      <dgm:spPr/>
      <dgm:t>
        <a:bodyPr/>
        <a:lstStyle/>
        <a:p>
          <a:endParaRPr lang="en-US"/>
        </a:p>
      </dgm:t>
    </dgm:pt>
    <dgm:pt modelId="{20D021B5-77CF-499C-AB1B-FD688FC2343C}" type="pres">
      <dgm:prSet presAssocID="{A64CFC8B-3FCB-471F-97EC-AF7AE80B1695}" presName="hierChild2" presStyleCnt="0"/>
      <dgm:spPr/>
    </dgm:pt>
    <dgm:pt modelId="{755E1BE2-77FD-4651-B75E-BD1B24793E4B}" type="pres">
      <dgm:prSet presAssocID="{8DB4D8D2-1811-4216-8C53-2FF7F4BF3014}" presName="Name37" presStyleLbl="parChTrans1D2" presStyleIdx="0" presStyleCnt="2"/>
      <dgm:spPr/>
      <dgm:t>
        <a:bodyPr/>
        <a:lstStyle/>
        <a:p>
          <a:endParaRPr lang="en-US"/>
        </a:p>
      </dgm:t>
    </dgm:pt>
    <dgm:pt modelId="{FBFC779B-494A-4126-B7C9-B859DC6FB76B}" type="pres">
      <dgm:prSet presAssocID="{03A57A61-299F-45F5-92C3-96B7317F5369}" presName="hierRoot2" presStyleCnt="0">
        <dgm:presLayoutVars>
          <dgm:hierBranch val="init"/>
        </dgm:presLayoutVars>
      </dgm:prSet>
      <dgm:spPr/>
    </dgm:pt>
    <dgm:pt modelId="{10758519-6C7B-4A95-8890-4ABA6477A60F}" type="pres">
      <dgm:prSet presAssocID="{03A57A61-299F-45F5-92C3-96B7317F5369}" presName="rootComposite" presStyleCnt="0"/>
      <dgm:spPr/>
    </dgm:pt>
    <dgm:pt modelId="{6F1BD9D8-8527-4AF8-BB22-B1022DAB5024}" type="pres">
      <dgm:prSet presAssocID="{03A57A61-299F-45F5-92C3-96B7317F5369}" presName="rootText" presStyleLbl="node2" presStyleIdx="0" presStyleCnt="2" custScaleX="80914" custScaleY="86306">
        <dgm:presLayoutVars>
          <dgm:chPref val="3"/>
        </dgm:presLayoutVars>
      </dgm:prSet>
      <dgm:spPr/>
      <dgm:t>
        <a:bodyPr/>
        <a:lstStyle/>
        <a:p>
          <a:endParaRPr lang="en-US"/>
        </a:p>
      </dgm:t>
    </dgm:pt>
    <dgm:pt modelId="{F0EF7727-419B-41D8-8887-09C7C85FD0EA}" type="pres">
      <dgm:prSet presAssocID="{03A57A61-299F-45F5-92C3-96B7317F5369}" presName="rootConnector" presStyleLbl="node2" presStyleIdx="0" presStyleCnt="2"/>
      <dgm:spPr/>
      <dgm:t>
        <a:bodyPr/>
        <a:lstStyle/>
        <a:p>
          <a:endParaRPr lang="en-US"/>
        </a:p>
      </dgm:t>
    </dgm:pt>
    <dgm:pt modelId="{165CE6AB-378C-4541-9BC2-C977B84B36C6}" type="pres">
      <dgm:prSet presAssocID="{03A57A61-299F-45F5-92C3-96B7317F5369}" presName="hierChild4" presStyleCnt="0"/>
      <dgm:spPr/>
    </dgm:pt>
    <dgm:pt modelId="{E645140D-1680-4948-A738-B69905AF6541}" type="pres">
      <dgm:prSet presAssocID="{03A57A61-299F-45F5-92C3-96B7317F5369}" presName="hierChild5" presStyleCnt="0"/>
      <dgm:spPr/>
    </dgm:pt>
    <dgm:pt modelId="{1E53813E-F922-4290-8CA9-529A67CD7B80}" type="pres">
      <dgm:prSet presAssocID="{B5D3CFDC-2F1E-4A76-A42A-3230CF6C7E75}" presName="Name37" presStyleLbl="parChTrans1D2" presStyleIdx="1" presStyleCnt="2"/>
      <dgm:spPr/>
      <dgm:t>
        <a:bodyPr/>
        <a:lstStyle/>
        <a:p>
          <a:endParaRPr lang="en-US"/>
        </a:p>
      </dgm:t>
    </dgm:pt>
    <dgm:pt modelId="{4515890F-B0A0-49A3-BFBA-C1CC921333A4}" type="pres">
      <dgm:prSet presAssocID="{F2A54FE9-DE35-465C-9EF5-6D8D9F7FF19E}" presName="hierRoot2" presStyleCnt="0">
        <dgm:presLayoutVars>
          <dgm:hierBranch val="init"/>
        </dgm:presLayoutVars>
      </dgm:prSet>
      <dgm:spPr/>
    </dgm:pt>
    <dgm:pt modelId="{E1604D20-3CEE-43F3-8F5F-6A0FEE86FEAE}" type="pres">
      <dgm:prSet presAssocID="{F2A54FE9-DE35-465C-9EF5-6D8D9F7FF19E}" presName="rootComposite" presStyleCnt="0"/>
      <dgm:spPr/>
    </dgm:pt>
    <dgm:pt modelId="{8C91AEAA-2690-497A-BEEC-74F80674984E}" type="pres">
      <dgm:prSet presAssocID="{F2A54FE9-DE35-465C-9EF5-6D8D9F7FF19E}" presName="rootText" presStyleLbl="node2" presStyleIdx="1" presStyleCnt="2" custScaleX="82798" custScaleY="86662">
        <dgm:presLayoutVars>
          <dgm:chPref val="3"/>
        </dgm:presLayoutVars>
      </dgm:prSet>
      <dgm:spPr/>
      <dgm:t>
        <a:bodyPr/>
        <a:lstStyle/>
        <a:p>
          <a:endParaRPr lang="en-US"/>
        </a:p>
      </dgm:t>
    </dgm:pt>
    <dgm:pt modelId="{17C59F2D-4CD9-4F9F-B6FD-FE033A21000D}" type="pres">
      <dgm:prSet presAssocID="{F2A54FE9-DE35-465C-9EF5-6D8D9F7FF19E}" presName="rootConnector" presStyleLbl="node2" presStyleIdx="1" presStyleCnt="2"/>
      <dgm:spPr/>
      <dgm:t>
        <a:bodyPr/>
        <a:lstStyle/>
        <a:p>
          <a:endParaRPr lang="en-US"/>
        </a:p>
      </dgm:t>
    </dgm:pt>
    <dgm:pt modelId="{E2A67481-5807-4C72-918A-7F70861919AB}" type="pres">
      <dgm:prSet presAssocID="{F2A54FE9-DE35-465C-9EF5-6D8D9F7FF19E}" presName="hierChild4" presStyleCnt="0"/>
      <dgm:spPr/>
    </dgm:pt>
    <dgm:pt modelId="{D4A3A99C-39EB-4F89-8274-54BDE3D8522E}" type="pres">
      <dgm:prSet presAssocID="{F2A54FE9-DE35-465C-9EF5-6D8D9F7FF19E}" presName="hierChild5" presStyleCnt="0"/>
      <dgm:spPr/>
    </dgm:pt>
    <dgm:pt modelId="{6FF027AA-AFB5-4C0B-9744-AE12A1045B03}" type="pres">
      <dgm:prSet presAssocID="{A64CFC8B-3FCB-471F-97EC-AF7AE80B1695}" presName="hierChild3" presStyleCnt="0"/>
      <dgm:spPr/>
    </dgm:pt>
  </dgm:ptLst>
  <dgm:cxnLst>
    <dgm:cxn modelId="{A7C0FFDB-178E-469B-882C-5C7B56C7C743}" srcId="{A64CFC8B-3FCB-471F-97EC-AF7AE80B1695}" destId="{F2A54FE9-DE35-465C-9EF5-6D8D9F7FF19E}" srcOrd="1" destOrd="0" parTransId="{B5D3CFDC-2F1E-4A76-A42A-3230CF6C7E75}" sibTransId="{B938ED94-A582-4967-A79A-74009CF3783F}"/>
    <dgm:cxn modelId="{7B6A7213-2CA3-4B2B-A1CE-79F43B0348CC}" srcId="{A64CFC8B-3FCB-471F-97EC-AF7AE80B1695}" destId="{03A57A61-299F-45F5-92C3-96B7317F5369}" srcOrd="0" destOrd="0" parTransId="{8DB4D8D2-1811-4216-8C53-2FF7F4BF3014}" sibTransId="{C7A5195A-0A54-4215-8DAE-929F74745337}"/>
    <dgm:cxn modelId="{58A10072-CB94-47BF-ADB8-6377F9053A05}" type="presOf" srcId="{F2A54FE9-DE35-465C-9EF5-6D8D9F7FF19E}" destId="{17C59F2D-4CD9-4F9F-B6FD-FE033A21000D}" srcOrd="1" destOrd="0" presId="urn:microsoft.com/office/officeart/2005/8/layout/orgChart1"/>
    <dgm:cxn modelId="{87198F49-B394-4C65-A15F-73A3421C6979}" type="presOf" srcId="{A64CFC8B-3FCB-471F-97EC-AF7AE80B1695}" destId="{1FA55884-690D-4664-82E8-B211D5D54EAE}" srcOrd="0" destOrd="0" presId="urn:microsoft.com/office/officeart/2005/8/layout/orgChart1"/>
    <dgm:cxn modelId="{0725E0F3-BFDD-488B-A0F5-45FA89AFA3E7}" type="presOf" srcId="{F2A54FE9-DE35-465C-9EF5-6D8D9F7FF19E}" destId="{8C91AEAA-2690-497A-BEEC-74F80674984E}" srcOrd="0" destOrd="0" presId="urn:microsoft.com/office/officeart/2005/8/layout/orgChart1"/>
    <dgm:cxn modelId="{912FE925-4EB8-406D-B9FD-83292F255F75}" type="presOf" srcId="{03A57A61-299F-45F5-92C3-96B7317F5369}" destId="{F0EF7727-419B-41D8-8887-09C7C85FD0EA}" srcOrd="1" destOrd="0" presId="urn:microsoft.com/office/officeart/2005/8/layout/orgChart1"/>
    <dgm:cxn modelId="{E9538408-0A4A-4E81-BEDD-CBFC632CA517}" type="presOf" srcId="{03A57A61-299F-45F5-92C3-96B7317F5369}" destId="{6F1BD9D8-8527-4AF8-BB22-B1022DAB5024}" srcOrd="0" destOrd="0" presId="urn:microsoft.com/office/officeart/2005/8/layout/orgChart1"/>
    <dgm:cxn modelId="{98DAFE63-DFEF-49C4-B347-D6D691DA7E8A}" type="presOf" srcId="{A64CFC8B-3FCB-471F-97EC-AF7AE80B1695}" destId="{4BD98ABE-33DB-4580-92D4-07572C522ADB}" srcOrd="1" destOrd="0" presId="urn:microsoft.com/office/officeart/2005/8/layout/orgChart1"/>
    <dgm:cxn modelId="{A9CA9285-30CF-4E6E-9EA8-4CF4AE008427}" type="presOf" srcId="{B5D3CFDC-2F1E-4A76-A42A-3230CF6C7E75}" destId="{1E53813E-F922-4290-8CA9-529A67CD7B80}" srcOrd="0" destOrd="0" presId="urn:microsoft.com/office/officeart/2005/8/layout/orgChart1"/>
    <dgm:cxn modelId="{DC7E5981-CAD2-4E71-B843-C156FB9B637A}" srcId="{432E3730-7A65-4BE0-87B3-7E162BAE2D7F}" destId="{A64CFC8B-3FCB-471F-97EC-AF7AE80B1695}" srcOrd="0" destOrd="0" parTransId="{DDF94684-56F9-40B7-9D00-A82A2B2C50AC}" sibTransId="{390E55B4-6B4C-4CFF-9F59-EE84595F11E3}"/>
    <dgm:cxn modelId="{FB37C2F0-F084-4E7A-BB35-E2574E15F464}" type="presOf" srcId="{432E3730-7A65-4BE0-87B3-7E162BAE2D7F}" destId="{33F54FC8-09DB-47CE-9F1A-FCC15FE9EFF1}" srcOrd="0" destOrd="0" presId="urn:microsoft.com/office/officeart/2005/8/layout/orgChart1"/>
    <dgm:cxn modelId="{FAE00F0F-920C-4510-90CD-3430622CE62E}" type="presOf" srcId="{8DB4D8D2-1811-4216-8C53-2FF7F4BF3014}" destId="{755E1BE2-77FD-4651-B75E-BD1B24793E4B}" srcOrd="0" destOrd="0" presId="urn:microsoft.com/office/officeart/2005/8/layout/orgChart1"/>
    <dgm:cxn modelId="{6076425D-D2AD-489E-88E1-91D17BD2C6D5}" type="presParOf" srcId="{33F54FC8-09DB-47CE-9F1A-FCC15FE9EFF1}" destId="{4282B825-2752-4CE8-B60E-3E3CBA1033FE}" srcOrd="0" destOrd="0" presId="urn:microsoft.com/office/officeart/2005/8/layout/orgChart1"/>
    <dgm:cxn modelId="{2AC0D2B5-0C40-45E8-BFAF-AC5BBB4E02C9}" type="presParOf" srcId="{4282B825-2752-4CE8-B60E-3E3CBA1033FE}" destId="{B79D7157-C5C4-4739-9C31-49501FCD0E62}" srcOrd="0" destOrd="0" presId="urn:microsoft.com/office/officeart/2005/8/layout/orgChart1"/>
    <dgm:cxn modelId="{CE1DFB04-3CE3-4641-AD43-3A5B3878C7E4}" type="presParOf" srcId="{B79D7157-C5C4-4739-9C31-49501FCD0E62}" destId="{1FA55884-690D-4664-82E8-B211D5D54EAE}" srcOrd="0" destOrd="0" presId="urn:microsoft.com/office/officeart/2005/8/layout/orgChart1"/>
    <dgm:cxn modelId="{FCB81B01-28B2-4566-A980-CED20130ADA7}" type="presParOf" srcId="{B79D7157-C5C4-4739-9C31-49501FCD0E62}" destId="{4BD98ABE-33DB-4580-92D4-07572C522ADB}" srcOrd="1" destOrd="0" presId="urn:microsoft.com/office/officeart/2005/8/layout/orgChart1"/>
    <dgm:cxn modelId="{6C1552B9-17B0-4140-9CD4-72C0CFF4845D}" type="presParOf" srcId="{4282B825-2752-4CE8-B60E-3E3CBA1033FE}" destId="{20D021B5-77CF-499C-AB1B-FD688FC2343C}" srcOrd="1" destOrd="0" presId="urn:microsoft.com/office/officeart/2005/8/layout/orgChart1"/>
    <dgm:cxn modelId="{19B911BF-0776-4A30-AF73-8D5F6D03C539}" type="presParOf" srcId="{20D021B5-77CF-499C-AB1B-FD688FC2343C}" destId="{755E1BE2-77FD-4651-B75E-BD1B24793E4B}" srcOrd="0" destOrd="0" presId="urn:microsoft.com/office/officeart/2005/8/layout/orgChart1"/>
    <dgm:cxn modelId="{C63D19CF-9990-4277-8FCC-DD3D3DE3343A}" type="presParOf" srcId="{20D021B5-77CF-499C-AB1B-FD688FC2343C}" destId="{FBFC779B-494A-4126-B7C9-B859DC6FB76B}" srcOrd="1" destOrd="0" presId="urn:microsoft.com/office/officeart/2005/8/layout/orgChart1"/>
    <dgm:cxn modelId="{80A1BB42-BEDB-4496-8D10-1E93799B7E6C}" type="presParOf" srcId="{FBFC779B-494A-4126-B7C9-B859DC6FB76B}" destId="{10758519-6C7B-4A95-8890-4ABA6477A60F}" srcOrd="0" destOrd="0" presId="urn:microsoft.com/office/officeart/2005/8/layout/orgChart1"/>
    <dgm:cxn modelId="{3BC37710-FD48-446C-B13E-D342A42F648A}" type="presParOf" srcId="{10758519-6C7B-4A95-8890-4ABA6477A60F}" destId="{6F1BD9D8-8527-4AF8-BB22-B1022DAB5024}" srcOrd="0" destOrd="0" presId="urn:microsoft.com/office/officeart/2005/8/layout/orgChart1"/>
    <dgm:cxn modelId="{4E6929E5-FE82-4016-AF9D-029A08AC26C9}" type="presParOf" srcId="{10758519-6C7B-4A95-8890-4ABA6477A60F}" destId="{F0EF7727-419B-41D8-8887-09C7C85FD0EA}" srcOrd="1" destOrd="0" presId="urn:microsoft.com/office/officeart/2005/8/layout/orgChart1"/>
    <dgm:cxn modelId="{11F906DE-E798-412B-9D1C-DE050E4F4C79}" type="presParOf" srcId="{FBFC779B-494A-4126-B7C9-B859DC6FB76B}" destId="{165CE6AB-378C-4541-9BC2-C977B84B36C6}" srcOrd="1" destOrd="0" presId="urn:microsoft.com/office/officeart/2005/8/layout/orgChart1"/>
    <dgm:cxn modelId="{EBC7F0A0-6D6C-476F-9D68-311EC1B18178}" type="presParOf" srcId="{FBFC779B-494A-4126-B7C9-B859DC6FB76B}" destId="{E645140D-1680-4948-A738-B69905AF6541}" srcOrd="2" destOrd="0" presId="urn:microsoft.com/office/officeart/2005/8/layout/orgChart1"/>
    <dgm:cxn modelId="{2579C687-F9F8-45D6-B932-84EBC9D7DEFE}" type="presParOf" srcId="{20D021B5-77CF-499C-AB1B-FD688FC2343C}" destId="{1E53813E-F922-4290-8CA9-529A67CD7B80}" srcOrd="2" destOrd="0" presId="urn:microsoft.com/office/officeart/2005/8/layout/orgChart1"/>
    <dgm:cxn modelId="{3D9AA0B2-FBA5-422C-812D-3B0F40E7C6BF}" type="presParOf" srcId="{20D021B5-77CF-499C-AB1B-FD688FC2343C}" destId="{4515890F-B0A0-49A3-BFBA-C1CC921333A4}" srcOrd="3" destOrd="0" presId="urn:microsoft.com/office/officeart/2005/8/layout/orgChart1"/>
    <dgm:cxn modelId="{01EC80DA-79D4-42E3-860C-A32CADB3E352}" type="presParOf" srcId="{4515890F-B0A0-49A3-BFBA-C1CC921333A4}" destId="{E1604D20-3CEE-43F3-8F5F-6A0FEE86FEAE}" srcOrd="0" destOrd="0" presId="urn:microsoft.com/office/officeart/2005/8/layout/orgChart1"/>
    <dgm:cxn modelId="{9AC97313-9F49-4A60-9DB5-073B13997F78}" type="presParOf" srcId="{E1604D20-3CEE-43F3-8F5F-6A0FEE86FEAE}" destId="{8C91AEAA-2690-497A-BEEC-74F80674984E}" srcOrd="0" destOrd="0" presId="urn:microsoft.com/office/officeart/2005/8/layout/orgChart1"/>
    <dgm:cxn modelId="{E4653AFA-7E9F-4E94-84A2-769954D682A4}" type="presParOf" srcId="{E1604D20-3CEE-43F3-8F5F-6A0FEE86FEAE}" destId="{17C59F2D-4CD9-4F9F-B6FD-FE033A21000D}" srcOrd="1" destOrd="0" presId="urn:microsoft.com/office/officeart/2005/8/layout/orgChart1"/>
    <dgm:cxn modelId="{2921A9A9-6857-40B3-8BAD-8FBCA33B39B2}" type="presParOf" srcId="{4515890F-B0A0-49A3-BFBA-C1CC921333A4}" destId="{E2A67481-5807-4C72-918A-7F70861919AB}" srcOrd="1" destOrd="0" presId="urn:microsoft.com/office/officeart/2005/8/layout/orgChart1"/>
    <dgm:cxn modelId="{29836374-D227-4D2F-9DDA-3455B992E26C}" type="presParOf" srcId="{4515890F-B0A0-49A3-BFBA-C1CC921333A4}" destId="{D4A3A99C-39EB-4F89-8274-54BDE3D8522E}" srcOrd="2" destOrd="0" presId="urn:microsoft.com/office/officeart/2005/8/layout/orgChart1"/>
    <dgm:cxn modelId="{6D27F08E-24FB-4124-9303-F365DA5BBBCD}" type="presParOf" srcId="{4282B825-2752-4CE8-B60E-3E3CBA1033FE}" destId="{6FF027AA-AFB5-4C0B-9744-AE12A1045B03}"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F0C30-680B-483A-9548-B1FAB29A44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A90E29C-BA24-4B0B-A99B-791B5BEF0EAD}">
      <dgm:prSet phldrT="[Text]"/>
      <dgm:spPr/>
      <dgm:t>
        <a:bodyPr/>
        <a:lstStyle/>
        <a:p>
          <a:r>
            <a:rPr lang="en-US" b="1" dirty="0" smtClean="0"/>
            <a:t>GAL Required</a:t>
          </a:r>
          <a:endParaRPr lang="en-US" b="1" dirty="0"/>
        </a:p>
      </dgm:t>
    </dgm:pt>
    <dgm:pt modelId="{D8AD03A5-8AC5-4235-A465-25935E894C92}" type="parTrans" cxnId="{C7838697-DDB2-474F-B2CF-A07C4C1F75F5}">
      <dgm:prSet/>
      <dgm:spPr/>
      <dgm:t>
        <a:bodyPr/>
        <a:lstStyle/>
        <a:p>
          <a:endParaRPr lang="en-US"/>
        </a:p>
      </dgm:t>
    </dgm:pt>
    <dgm:pt modelId="{03AFEB2C-2D90-4045-8147-56D89B2078E5}" type="sibTrans" cxnId="{C7838697-DDB2-474F-B2CF-A07C4C1F75F5}">
      <dgm:prSet/>
      <dgm:spPr/>
      <dgm:t>
        <a:bodyPr/>
        <a:lstStyle/>
        <a:p>
          <a:endParaRPr lang="en-US"/>
        </a:p>
      </dgm:t>
    </dgm:pt>
    <dgm:pt modelId="{707729A2-2C3E-46CC-BBA4-1FB3C9A5A5AD}">
      <dgm:prSet phldrT="[Text]"/>
      <dgm:spPr/>
      <dgm:t>
        <a:bodyPr/>
        <a:lstStyle/>
        <a:p>
          <a:r>
            <a:rPr lang="en-US" dirty="0" smtClean="0">
              <a:solidFill>
                <a:schemeClr val="accent5"/>
              </a:solidFill>
            </a:rPr>
            <a:t>Guardianships under Ch. 48</a:t>
          </a:r>
          <a:endParaRPr lang="en-US" dirty="0">
            <a:solidFill>
              <a:schemeClr val="accent5"/>
            </a:solidFill>
          </a:endParaRPr>
        </a:p>
      </dgm:t>
    </dgm:pt>
    <dgm:pt modelId="{C163D1D3-5D28-404C-A265-63164A3E1C84}" type="parTrans" cxnId="{C014310B-DD5B-4EDF-8870-3FFC3BC85ED8}">
      <dgm:prSet/>
      <dgm:spPr/>
      <dgm:t>
        <a:bodyPr/>
        <a:lstStyle/>
        <a:p>
          <a:endParaRPr lang="en-US"/>
        </a:p>
      </dgm:t>
    </dgm:pt>
    <dgm:pt modelId="{F91A8DB5-D4BD-4999-9C90-5DE1B1AFF0CF}" type="sibTrans" cxnId="{C014310B-DD5B-4EDF-8870-3FFC3BC85ED8}">
      <dgm:prSet/>
      <dgm:spPr/>
      <dgm:t>
        <a:bodyPr/>
        <a:lstStyle/>
        <a:p>
          <a:endParaRPr lang="en-US"/>
        </a:p>
      </dgm:t>
    </dgm:pt>
    <dgm:pt modelId="{A201FF83-070B-4154-82A1-AEED2FD3D2E9}">
      <dgm:prSet phldrT="[Text]"/>
      <dgm:spPr/>
      <dgm:t>
        <a:bodyPr/>
        <a:lstStyle/>
        <a:p>
          <a:r>
            <a:rPr lang="en-US" b="1" dirty="0" smtClean="0"/>
            <a:t>Adversary Counsel Required</a:t>
          </a:r>
          <a:endParaRPr lang="en-US" b="1" dirty="0"/>
        </a:p>
      </dgm:t>
    </dgm:pt>
    <dgm:pt modelId="{31F7C2C5-A763-4A95-BCD9-A5BC20CC5B8B}" type="parTrans" cxnId="{ED9166B6-1A0D-4BA5-BC4F-01C1AB681DF1}">
      <dgm:prSet/>
      <dgm:spPr/>
      <dgm:t>
        <a:bodyPr/>
        <a:lstStyle/>
        <a:p>
          <a:endParaRPr lang="en-US"/>
        </a:p>
      </dgm:t>
    </dgm:pt>
    <dgm:pt modelId="{F0B511CB-7A75-4DC5-9B2A-365C95E031A6}" type="sibTrans" cxnId="{ED9166B6-1A0D-4BA5-BC4F-01C1AB681DF1}">
      <dgm:prSet/>
      <dgm:spPr/>
      <dgm:t>
        <a:bodyPr/>
        <a:lstStyle/>
        <a:p>
          <a:endParaRPr lang="en-US"/>
        </a:p>
      </dgm:t>
    </dgm:pt>
    <dgm:pt modelId="{938B39AC-F8D4-4855-AC00-746D63398D23}">
      <dgm:prSet phldrT="[Text]"/>
      <dgm:spPr/>
      <dgm:t>
        <a:bodyPr/>
        <a:lstStyle/>
        <a:p>
          <a:r>
            <a:rPr lang="en-US" dirty="0" smtClean="0">
              <a:solidFill>
                <a:schemeClr val="accent5"/>
              </a:solidFill>
            </a:rPr>
            <a:t>Minor expectant mother of unborn child</a:t>
          </a:r>
          <a:endParaRPr lang="en-US" dirty="0">
            <a:solidFill>
              <a:schemeClr val="accent5"/>
            </a:solidFill>
          </a:endParaRPr>
        </a:p>
      </dgm:t>
    </dgm:pt>
    <dgm:pt modelId="{06DA4007-5D96-4AEA-AA4F-3B73C3ABE424}" type="parTrans" cxnId="{F387B146-877D-448A-8E08-D64D2511C169}">
      <dgm:prSet/>
      <dgm:spPr/>
      <dgm:t>
        <a:bodyPr/>
        <a:lstStyle/>
        <a:p>
          <a:endParaRPr lang="en-US"/>
        </a:p>
      </dgm:t>
    </dgm:pt>
    <dgm:pt modelId="{56E1B4C7-4E00-46DF-9EF0-E9609F9C6055}" type="sibTrans" cxnId="{F387B146-877D-448A-8E08-D64D2511C169}">
      <dgm:prSet/>
      <dgm:spPr/>
      <dgm:t>
        <a:bodyPr/>
        <a:lstStyle/>
        <a:p>
          <a:endParaRPr lang="en-US"/>
        </a:p>
      </dgm:t>
    </dgm:pt>
    <dgm:pt modelId="{91A936DC-0B13-4364-8B05-8D538C75DFAC}">
      <dgm:prSet phldrT="[Text]"/>
      <dgm:spPr/>
      <dgm:t>
        <a:bodyPr/>
        <a:lstStyle/>
        <a:p>
          <a:r>
            <a:rPr lang="en-US" dirty="0" smtClean="0">
              <a:solidFill>
                <a:schemeClr val="accent5"/>
              </a:solidFill>
            </a:rPr>
            <a:t>CHIPS when grounds of abuse or neglect – Under 12 years old </a:t>
          </a:r>
          <a:endParaRPr lang="en-US" dirty="0">
            <a:solidFill>
              <a:schemeClr val="accent5"/>
            </a:solidFill>
          </a:endParaRPr>
        </a:p>
      </dgm:t>
    </dgm:pt>
    <dgm:pt modelId="{3B4012BD-FFF8-4FF8-A41B-14067E50C8A5}" type="parTrans" cxnId="{DA0310E0-4832-4FBB-966A-222E983F7D41}">
      <dgm:prSet/>
      <dgm:spPr/>
      <dgm:t>
        <a:bodyPr/>
        <a:lstStyle/>
        <a:p>
          <a:endParaRPr lang="en-US"/>
        </a:p>
      </dgm:t>
    </dgm:pt>
    <dgm:pt modelId="{EB229613-DB51-4E1D-A3DA-4FC6A91A7578}" type="sibTrans" cxnId="{DA0310E0-4832-4FBB-966A-222E983F7D41}">
      <dgm:prSet/>
      <dgm:spPr/>
      <dgm:t>
        <a:bodyPr/>
        <a:lstStyle/>
        <a:p>
          <a:endParaRPr lang="en-US"/>
        </a:p>
      </dgm:t>
    </dgm:pt>
    <dgm:pt modelId="{20290E52-4EF7-4BD6-B7CB-136E6890E894}">
      <dgm:prSet phldrT="[Text]"/>
      <dgm:spPr/>
      <dgm:t>
        <a:bodyPr/>
        <a:lstStyle/>
        <a:p>
          <a:r>
            <a:rPr lang="en-US" dirty="0" smtClean="0">
              <a:solidFill>
                <a:schemeClr val="accent5"/>
              </a:solidFill>
            </a:rPr>
            <a:t>CHIPS when out-of-home has been ordered, recommended, or requested – All ages</a:t>
          </a:r>
          <a:endParaRPr lang="en-US" dirty="0">
            <a:solidFill>
              <a:schemeClr val="accent5"/>
            </a:solidFill>
          </a:endParaRPr>
        </a:p>
      </dgm:t>
    </dgm:pt>
    <dgm:pt modelId="{F41EDFF7-C143-48B9-9A70-00A35E3DD29E}" type="parTrans" cxnId="{7957D9D9-6AA1-4804-AEB1-38BAB3E8E054}">
      <dgm:prSet/>
      <dgm:spPr/>
      <dgm:t>
        <a:bodyPr/>
        <a:lstStyle/>
        <a:p>
          <a:endParaRPr lang="en-US"/>
        </a:p>
      </dgm:t>
    </dgm:pt>
    <dgm:pt modelId="{9FB93FEB-5AC8-4647-8AE6-C6E8E81F1FC2}" type="sibTrans" cxnId="{7957D9D9-6AA1-4804-AEB1-38BAB3E8E054}">
      <dgm:prSet/>
      <dgm:spPr/>
      <dgm:t>
        <a:bodyPr/>
        <a:lstStyle/>
        <a:p>
          <a:endParaRPr lang="en-US"/>
        </a:p>
      </dgm:t>
    </dgm:pt>
    <dgm:pt modelId="{28C8A888-CC8A-49D8-9E5C-A5EFC5BC26D4}">
      <dgm:prSet phldrT="[Text]"/>
      <dgm:spPr/>
      <dgm:t>
        <a:bodyPr/>
        <a:lstStyle/>
        <a:p>
          <a:r>
            <a:rPr lang="en-US" dirty="0" smtClean="0">
              <a:solidFill>
                <a:schemeClr val="accent5"/>
              </a:solidFill>
            </a:rPr>
            <a:t>CHIPS when grounds of abuse or neglect – 12 years &amp; older</a:t>
          </a:r>
          <a:endParaRPr lang="en-US" dirty="0">
            <a:solidFill>
              <a:schemeClr val="accent5"/>
            </a:solidFill>
          </a:endParaRPr>
        </a:p>
      </dgm:t>
    </dgm:pt>
    <dgm:pt modelId="{065055EA-A425-4DFD-9223-AF56D73831DF}" type="parTrans" cxnId="{6E4BDDF1-1906-4042-AB4F-D59608607F89}">
      <dgm:prSet/>
      <dgm:spPr/>
      <dgm:t>
        <a:bodyPr/>
        <a:lstStyle/>
        <a:p>
          <a:endParaRPr lang="en-US"/>
        </a:p>
      </dgm:t>
    </dgm:pt>
    <dgm:pt modelId="{6D0C8199-06E6-4D02-A219-7184285CE6DE}" type="sibTrans" cxnId="{6E4BDDF1-1906-4042-AB4F-D59608607F89}">
      <dgm:prSet/>
      <dgm:spPr/>
      <dgm:t>
        <a:bodyPr/>
        <a:lstStyle/>
        <a:p>
          <a:endParaRPr lang="en-US"/>
        </a:p>
      </dgm:t>
    </dgm:pt>
    <dgm:pt modelId="{7BF5E67F-F4EE-4725-8936-98A5A3097F16}">
      <dgm:prSet/>
      <dgm:spPr/>
      <dgm:t>
        <a:bodyPr/>
        <a:lstStyle/>
        <a:p>
          <a:r>
            <a:rPr lang="en-US" dirty="0" smtClean="0">
              <a:solidFill>
                <a:schemeClr val="accent5"/>
              </a:solidFill>
            </a:rPr>
            <a:t>CHIPS at hearing when out-of-home placement is ordered – 12 years &amp; older</a:t>
          </a:r>
          <a:endParaRPr lang="en-US" dirty="0">
            <a:solidFill>
              <a:schemeClr val="accent5"/>
            </a:solidFill>
          </a:endParaRPr>
        </a:p>
      </dgm:t>
    </dgm:pt>
    <dgm:pt modelId="{2E67DA27-13FE-4B50-B02D-F23D714F0A5A}" type="parTrans" cxnId="{7A6E48A8-02D9-46F7-8D96-D46853C5222F}">
      <dgm:prSet/>
      <dgm:spPr/>
      <dgm:t>
        <a:bodyPr/>
        <a:lstStyle/>
        <a:p>
          <a:endParaRPr lang="en-US"/>
        </a:p>
      </dgm:t>
    </dgm:pt>
    <dgm:pt modelId="{3FB5CF34-8900-420E-8C47-803A7A3EDE52}" type="sibTrans" cxnId="{7A6E48A8-02D9-46F7-8D96-D46853C5222F}">
      <dgm:prSet/>
      <dgm:spPr/>
      <dgm:t>
        <a:bodyPr/>
        <a:lstStyle/>
        <a:p>
          <a:endParaRPr lang="en-US"/>
        </a:p>
      </dgm:t>
    </dgm:pt>
    <dgm:pt modelId="{1687C8F0-A1C4-4C5E-814A-059CB4863EDE}">
      <dgm:prSet phldrT="[Text]"/>
      <dgm:spPr/>
      <dgm:t>
        <a:bodyPr/>
        <a:lstStyle/>
        <a:p>
          <a:r>
            <a:rPr lang="en-US" dirty="0" smtClean="0">
              <a:solidFill>
                <a:schemeClr val="accent5"/>
              </a:solidFill>
            </a:rPr>
            <a:t>Chapter 51 &amp; 55 proceedings</a:t>
          </a:r>
          <a:endParaRPr lang="en-US" dirty="0">
            <a:solidFill>
              <a:schemeClr val="accent5"/>
            </a:solidFill>
          </a:endParaRPr>
        </a:p>
      </dgm:t>
    </dgm:pt>
    <dgm:pt modelId="{00226529-4E69-4C0A-90A3-0634F183AA30}" type="parTrans" cxnId="{0174E14D-2FB5-4AF5-8677-93ECD0A9067F}">
      <dgm:prSet/>
      <dgm:spPr/>
      <dgm:t>
        <a:bodyPr/>
        <a:lstStyle/>
        <a:p>
          <a:endParaRPr lang="en-US"/>
        </a:p>
      </dgm:t>
    </dgm:pt>
    <dgm:pt modelId="{8B860E7B-3E62-478E-A9BB-217906DC577A}" type="sibTrans" cxnId="{0174E14D-2FB5-4AF5-8677-93ECD0A9067F}">
      <dgm:prSet/>
      <dgm:spPr/>
      <dgm:t>
        <a:bodyPr/>
        <a:lstStyle/>
        <a:p>
          <a:endParaRPr lang="en-US"/>
        </a:p>
      </dgm:t>
    </dgm:pt>
    <dgm:pt modelId="{E395A6FE-118E-4221-B841-C9FF5C8FC58F}">
      <dgm:prSet/>
      <dgm:spPr/>
      <dgm:t>
        <a:bodyPr/>
        <a:lstStyle/>
        <a:p>
          <a:r>
            <a:rPr lang="en-US" dirty="0" smtClean="0">
              <a:solidFill>
                <a:schemeClr val="accent5"/>
              </a:solidFill>
            </a:rPr>
            <a:t>Unborn child (UCHIPS)</a:t>
          </a:r>
          <a:endParaRPr lang="en-US" dirty="0">
            <a:solidFill>
              <a:schemeClr val="accent5"/>
            </a:solidFill>
          </a:endParaRPr>
        </a:p>
      </dgm:t>
    </dgm:pt>
    <dgm:pt modelId="{0B1B02AD-2A8A-4524-82BE-F4A702B0BE6F}" type="parTrans" cxnId="{44412421-D594-4B3C-8345-34AF552B0C53}">
      <dgm:prSet/>
      <dgm:spPr/>
      <dgm:t>
        <a:bodyPr/>
        <a:lstStyle/>
        <a:p>
          <a:endParaRPr lang="en-US"/>
        </a:p>
      </dgm:t>
    </dgm:pt>
    <dgm:pt modelId="{055D7202-2161-4FF6-9360-1892B5FDA2E0}" type="sibTrans" cxnId="{44412421-D594-4B3C-8345-34AF552B0C53}">
      <dgm:prSet/>
      <dgm:spPr/>
      <dgm:t>
        <a:bodyPr/>
        <a:lstStyle/>
        <a:p>
          <a:endParaRPr lang="en-US"/>
        </a:p>
      </dgm:t>
    </dgm:pt>
    <dgm:pt modelId="{9960D523-B6C6-4940-94B3-B787A804CE3E}">
      <dgm:prSet phldrT="[Text]"/>
      <dgm:spPr/>
      <dgm:t>
        <a:bodyPr/>
        <a:lstStyle/>
        <a:p>
          <a:r>
            <a:rPr lang="en-US" dirty="0" smtClean="0">
              <a:solidFill>
                <a:schemeClr val="accent5"/>
              </a:solidFill>
            </a:rPr>
            <a:t>Contested adoptions</a:t>
          </a:r>
          <a:endParaRPr lang="en-US" dirty="0">
            <a:solidFill>
              <a:schemeClr val="accent5"/>
            </a:solidFill>
          </a:endParaRPr>
        </a:p>
      </dgm:t>
    </dgm:pt>
    <dgm:pt modelId="{56F844F4-E1AA-406B-ADF8-21C2192AE7DD}" type="parTrans" cxnId="{202ECDED-5013-4434-829D-98A44603F220}">
      <dgm:prSet/>
      <dgm:spPr/>
      <dgm:t>
        <a:bodyPr/>
        <a:lstStyle/>
        <a:p>
          <a:endParaRPr lang="en-US"/>
        </a:p>
      </dgm:t>
    </dgm:pt>
    <dgm:pt modelId="{6AD33845-2718-4FD7-BFC5-4CCD03CE8908}" type="sibTrans" cxnId="{202ECDED-5013-4434-829D-98A44603F220}">
      <dgm:prSet/>
      <dgm:spPr/>
      <dgm:t>
        <a:bodyPr/>
        <a:lstStyle/>
        <a:p>
          <a:endParaRPr lang="en-US"/>
        </a:p>
      </dgm:t>
    </dgm:pt>
    <dgm:pt modelId="{A8B876BB-3A68-416D-851B-0820A51732A9}">
      <dgm:prSet phldrT="[Text]"/>
      <dgm:spPr/>
      <dgm:t>
        <a:bodyPr/>
        <a:lstStyle/>
        <a:p>
          <a:r>
            <a:rPr lang="en-US" dirty="0" smtClean="0">
              <a:solidFill>
                <a:schemeClr val="accent5"/>
              </a:solidFill>
            </a:rPr>
            <a:t>All TPR cases</a:t>
          </a:r>
          <a:endParaRPr lang="en-US" dirty="0">
            <a:solidFill>
              <a:schemeClr val="accent5"/>
            </a:solidFill>
          </a:endParaRPr>
        </a:p>
      </dgm:t>
    </dgm:pt>
    <dgm:pt modelId="{5A43BF49-5C66-4161-83CB-B56361F95D7D}" type="parTrans" cxnId="{20797367-949E-451D-A824-9AAD82B984E0}">
      <dgm:prSet/>
      <dgm:spPr/>
      <dgm:t>
        <a:bodyPr/>
        <a:lstStyle/>
        <a:p>
          <a:endParaRPr lang="en-US"/>
        </a:p>
      </dgm:t>
    </dgm:pt>
    <dgm:pt modelId="{929743F7-D0DA-42DF-A68C-A0590520591E}" type="sibTrans" cxnId="{20797367-949E-451D-A824-9AAD82B984E0}">
      <dgm:prSet/>
      <dgm:spPr/>
      <dgm:t>
        <a:bodyPr/>
        <a:lstStyle/>
        <a:p>
          <a:endParaRPr lang="en-US"/>
        </a:p>
      </dgm:t>
    </dgm:pt>
    <dgm:pt modelId="{1049A0CC-4AB3-4AD8-B334-AD6592274C01}">
      <dgm:prSet phldrT="[Text]"/>
      <dgm:spPr/>
      <dgm:t>
        <a:bodyPr/>
        <a:lstStyle/>
        <a:p>
          <a:r>
            <a:rPr lang="en-US" dirty="0" smtClean="0">
              <a:solidFill>
                <a:schemeClr val="accent5"/>
              </a:solidFill>
            </a:rPr>
            <a:t>Minor parent for voluntary TPR</a:t>
          </a:r>
          <a:endParaRPr lang="en-US" dirty="0">
            <a:solidFill>
              <a:schemeClr val="accent5"/>
            </a:solidFill>
          </a:endParaRPr>
        </a:p>
      </dgm:t>
    </dgm:pt>
    <dgm:pt modelId="{6D86686A-4E85-4AA8-85A1-626494E82583}" type="parTrans" cxnId="{6687E89A-FE2B-4CB0-B89A-CC54033E567A}">
      <dgm:prSet/>
      <dgm:spPr/>
      <dgm:t>
        <a:bodyPr/>
        <a:lstStyle/>
        <a:p>
          <a:endParaRPr lang="en-US"/>
        </a:p>
      </dgm:t>
    </dgm:pt>
    <dgm:pt modelId="{A2652C96-6F61-41AE-BF45-26DB694764B2}" type="sibTrans" cxnId="{6687E89A-FE2B-4CB0-B89A-CC54033E567A}">
      <dgm:prSet/>
      <dgm:spPr/>
      <dgm:t>
        <a:bodyPr/>
        <a:lstStyle/>
        <a:p>
          <a:endParaRPr lang="en-US"/>
        </a:p>
      </dgm:t>
    </dgm:pt>
    <dgm:pt modelId="{D18D42C0-CF6C-440A-8958-67EF2D9F1C02}">
      <dgm:prSet phldrT="[Text]"/>
      <dgm:spPr/>
      <dgm:t>
        <a:bodyPr/>
        <a:lstStyle/>
        <a:p>
          <a:r>
            <a:rPr lang="en-US" dirty="0" smtClean="0">
              <a:solidFill>
                <a:schemeClr val="accent5"/>
              </a:solidFill>
            </a:rPr>
            <a:t>Minor parent for involuntary TPR</a:t>
          </a:r>
          <a:endParaRPr lang="en-US" dirty="0">
            <a:solidFill>
              <a:schemeClr val="accent5"/>
            </a:solidFill>
          </a:endParaRPr>
        </a:p>
      </dgm:t>
    </dgm:pt>
    <dgm:pt modelId="{80F8733A-4108-486D-82F9-EF7FDD248655}" type="parTrans" cxnId="{A2C585A7-A00D-4DBD-B5F7-44F3811589D6}">
      <dgm:prSet/>
      <dgm:spPr/>
      <dgm:t>
        <a:bodyPr/>
        <a:lstStyle/>
        <a:p>
          <a:endParaRPr lang="en-US"/>
        </a:p>
      </dgm:t>
    </dgm:pt>
    <dgm:pt modelId="{B7808A18-A602-4F99-95C7-7C035CBC1EAA}" type="sibTrans" cxnId="{A2C585A7-A00D-4DBD-B5F7-44F3811589D6}">
      <dgm:prSet/>
      <dgm:spPr/>
      <dgm:t>
        <a:bodyPr/>
        <a:lstStyle/>
        <a:p>
          <a:endParaRPr lang="en-US"/>
        </a:p>
      </dgm:t>
    </dgm:pt>
    <dgm:pt modelId="{F9576CF6-896E-45D6-967A-70BBCCA832AA}" type="pres">
      <dgm:prSet presAssocID="{D57F0C30-680B-483A-9548-B1FAB29A446A}" presName="Name0" presStyleCnt="0">
        <dgm:presLayoutVars>
          <dgm:dir/>
          <dgm:animLvl val="lvl"/>
          <dgm:resizeHandles val="exact"/>
        </dgm:presLayoutVars>
      </dgm:prSet>
      <dgm:spPr/>
      <dgm:t>
        <a:bodyPr/>
        <a:lstStyle/>
        <a:p>
          <a:endParaRPr lang="en-US"/>
        </a:p>
      </dgm:t>
    </dgm:pt>
    <dgm:pt modelId="{5C7EDCBA-0B09-4D2E-B1A6-2DDF2ACF155B}" type="pres">
      <dgm:prSet presAssocID="{7A90E29C-BA24-4B0B-A99B-791B5BEF0EAD}" presName="composite" presStyleCnt="0"/>
      <dgm:spPr/>
    </dgm:pt>
    <dgm:pt modelId="{0A9A0F92-C79C-4751-BDF0-6B2CD6263F51}" type="pres">
      <dgm:prSet presAssocID="{7A90E29C-BA24-4B0B-A99B-791B5BEF0EAD}" presName="parTx" presStyleLbl="alignNode1" presStyleIdx="0" presStyleCnt="2">
        <dgm:presLayoutVars>
          <dgm:chMax val="0"/>
          <dgm:chPref val="0"/>
          <dgm:bulletEnabled val="1"/>
        </dgm:presLayoutVars>
      </dgm:prSet>
      <dgm:spPr/>
      <dgm:t>
        <a:bodyPr/>
        <a:lstStyle/>
        <a:p>
          <a:endParaRPr lang="en-US"/>
        </a:p>
      </dgm:t>
    </dgm:pt>
    <dgm:pt modelId="{01AF8365-09B3-4FA5-BC14-96B339FFA3E2}" type="pres">
      <dgm:prSet presAssocID="{7A90E29C-BA24-4B0B-A99B-791B5BEF0EAD}" presName="desTx" presStyleLbl="alignAccFollowNode1" presStyleIdx="0" presStyleCnt="2" custLinFactNeighborY="969">
        <dgm:presLayoutVars>
          <dgm:bulletEnabled val="1"/>
        </dgm:presLayoutVars>
      </dgm:prSet>
      <dgm:spPr/>
      <dgm:t>
        <a:bodyPr/>
        <a:lstStyle/>
        <a:p>
          <a:endParaRPr lang="en-US"/>
        </a:p>
      </dgm:t>
    </dgm:pt>
    <dgm:pt modelId="{DCBC82E4-CD81-41E3-AEFF-C4693CA904FC}" type="pres">
      <dgm:prSet presAssocID="{03AFEB2C-2D90-4045-8147-56D89B2078E5}" presName="space" presStyleCnt="0"/>
      <dgm:spPr/>
    </dgm:pt>
    <dgm:pt modelId="{6977F1FB-5D06-4009-8F71-9578E3402F5C}" type="pres">
      <dgm:prSet presAssocID="{A201FF83-070B-4154-82A1-AEED2FD3D2E9}" presName="composite" presStyleCnt="0"/>
      <dgm:spPr/>
    </dgm:pt>
    <dgm:pt modelId="{95603771-F311-4D8D-9937-C2027FDBDCFA}" type="pres">
      <dgm:prSet presAssocID="{A201FF83-070B-4154-82A1-AEED2FD3D2E9}" presName="parTx" presStyleLbl="alignNode1" presStyleIdx="1" presStyleCnt="2">
        <dgm:presLayoutVars>
          <dgm:chMax val="0"/>
          <dgm:chPref val="0"/>
          <dgm:bulletEnabled val="1"/>
        </dgm:presLayoutVars>
      </dgm:prSet>
      <dgm:spPr/>
      <dgm:t>
        <a:bodyPr/>
        <a:lstStyle/>
        <a:p>
          <a:endParaRPr lang="en-US"/>
        </a:p>
      </dgm:t>
    </dgm:pt>
    <dgm:pt modelId="{14A31585-C1C1-47DD-9C08-17AABB2BC3DC}" type="pres">
      <dgm:prSet presAssocID="{A201FF83-070B-4154-82A1-AEED2FD3D2E9}" presName="desTx" presStyleLbl="alignAccFollowNode1" presStyleIdx="1" presStyleCnt="2">
        <dgm:presLayoutVars>
          <dgm:bulletEnabled val="1"/>
        </dgm:presLayoutVars>
      </dgm:prSet>
      <dgm:spPr/>
      <dgm:t>
        <a:bodyPr/>
        <a:lstStyle/>
        <a:p>
          <a:endParaRPr lang="en-US"/>
        </a:p>
      </dgm:t>
    </dgm:pt>
  </dgm:ptLst>
  <dgm:cxnLst>
    <dgm:cxn modelId="{7A6E48A8-02D9-46F7-8D96-D46853C5222F}" srcId="{A201FF83-070B-4154-82A1-AEED2FD3D2E9}" destId="{7BF5E67F-F4EE-4725-8936-98A5A3097F16}" srcOrd="1" destOrd="0" parTransId="{2E67DA27-13FE-4B50-B02D-F23D714F0A5A}" sibTransId="{3FB5CF34-8900-420E-8C47-803A7A3EDE52}"/>
    <dgm:cxn modelId="{59474FCB-CA1B-4221-A83E-36FB82A21425}" type="presOf" srcId="{28C8A888-CC8A-49D8-9E5C-A5EFC5BC26D4}" destId="{14A31585-C1C1-47DD-9C08-17AABB2BC3DC}" srcOrd="0" destOrd="0" presId="urn:microsoft.com/office/officeart/2005/8/layout/hList1"/>
    <dgm:cxn modelId="{C014310B-DD5B-4EDF-8870-3FFC3BC85ED8}" srcId="{7A90E29C-BA24-4B0B-A99B-791B5BEF0EAD}" destId="{707729A2-2C3E-46CC-BBA4-1FB3C9A5A5AD}" srcOrd="3" destOrd="0" parTransId="{C163D1D3-5D28-404C-A265-63164A3E1C84}" sibTransId="{F91A8DB5-D4BD-4999-9C90-5DE1B1AFF0CF}"/>
    <dgm:cxn modelId="{DA0310E0-4832-4FBB-966A-222E983F7D41}" srcId="{7A90E29C-BA24-4B0B-A99B-791B5BEF0EAD}" destId="{91A936DC-0B13-4364-8B05-8D538C75DFAC}" srcOrd="0" destOrd="0" parTransId="{3B4012BD-FFF8-4FF8-A41B-14067E50C8A5}" sibTransId="{EB229613-DB51-4E1D-A3DA-4FC6A91A7578}"/>
    <dgm:cxn modelId="{27E18095-95B2-45D5-9B58-5A87B1B42031}" type="presOf" srcId="{938B39AC-F8D4-4855-AC00-746D63398D23}" destId="{14A31585-C1C1-47DD-9C08-17AABB2BC3DC}" srcOrd="0" destOrd="2" presId="urn:microsoft.com/office/officeart/2005/8/layout/hList1"/>
    <dgm:cxn modelId="{E97C162E-5EEC-4380-A7CF-A0F51A6A410D}" type="presOf" srcId="{E395A6FE-118E-4221-B841-C9FF5C8FC58F}" destId="{01AF8365-09B3-4FA5-BC14-96B339FFA3E2}" srcOrd="0" destOrd="2" presId="urn:microsoft.com/office/officeart/2005/8/layout/hList1"/>
    <dgm:cxn modelId="{7E04EC65-A232-4E0D-B7E6-92916C4CC591}" type="presOf" srcId="{20290E52-4EF7-4BD6-B7CB-136E6890E894}" destId="{01AF8365-09B3-4FA5-BC14-96B339FFA3E2}" srcOrd="0" destOrd="1" presId="urn:microsoft.com/office/officeart/2005/8/layout/hList1"/>
    <dgm:cxn modelId="{202ECDED-5013-4434-829D-98A44603F220}" srcId="{7A90E29C-BA24-4B0B-A99B-791B5BEF0EAD}" destId="{9960D523-B6C6-4940-94B3-B787A804CE3E}" srcOrd="6" destOrd="0" parTransId="{56F844F4-E1AA-406B-ADF8-21C2192AE7DD}" sibTransId="{6AD33845-2718-4FD7-BFC5-4CCD03CE8908}"/>
    <dgm:cxn modelId="{B7BDB839-DD7C-4313-B56D-240AE467AF3D}" type="presOf" srcId="{A201FF83-070B-4154-82A1-AEED2FD3D2E9}" destId="{95603771-F311-4D8D-9937-C2027FDBDCFA}" srcOrd="0" destOrd="0" presId="urn:microsoft.com/office/officeart/2005/8/layout/hList1"/>
    <dgm:cxn modelId="{20797367-949E-451D-A824-9AAD82B984E0}" srcId="{7A90E29C-BA24-4B0B-A99B-791B5BEF0EAD}" destId="{A8B876BB-3A68-416D-851B-0820A51732A9}" srcOrd="4" destOrd="0" parTransId="{5A43BF49-5C66-4161-83CB-B56361F95D7D}" sibTransId="{929743F7-D0DA-42DF-A68C-A0590520591E}"/>
    <dgm:cxn modelId="{6687E89A-FE2B-4CB0-B89A-CC54033E567A}" srcId="{7A90E29C-BA24-4B0B-A99B-791B5BEF0EAD}" destId="{1049A0CC-4AB3-4AD8-B334-AD6592274C01}" srcOrd="5" destOrd="0" parTransId="{6D86686A-4E85-4AA8-85A1-626494E82583}" sibTransId="{A2652C96-6F61-41AE-BF45-26DB694764B2}"/>
    <dgm:cxn modelId="{19224381-93E7-4EC0-B643-D920703E7D25}" type="presOf" srcId="{D57F0C30-680B-483A-9548-B1FAB29A446A}" destId="{F9576CF6-896E-45D6-967A-70BBCCA832AA}" srcOrd="0" destOrd="0" presId="urn:microsoft.com/office/officeart/2005/8/layout/hList1"/>
    <dgm:cxn modelId="{8445DFFE-209C-4A73-A78E-827B38AC0D7F}" type="presOf" srcId="{D18D42C0-CF6C-440A-8958-67EF2D9F1C02}" destId="{14A31585-C1C1-47DD-9C08-17AABB2BC3DC}" srcOrd="0" destOrd="3" presId="urn:microsoft.com/office/officeart/2005/8/layout/hList1"/>
    <dgm:cxn modelId="{2D6F41EB-D95A-4452-88F5-8930B4E8DD0F}" type="presOf" srcId="{9960D523-B6C6-4940-94B3-B787A804CE3E}" destId="{01AF8365-09B3-4FA5-BC14-96B339FFA3E2}" srcOrd="0" destOrd="6" presId="urn:microsoft.com/office/officeart/2005/8/layout/hList1"/>
    <dgm:cxn modelId="{C7838697-DDB2-474F-B2CF-A07C4C1F75F5}" srcId="{D57F0C30-680B-483A-9548-B1FAB29A446A}" destId="{7A90E29C-BA24-4B0B-A99B-791B5BEF0EAD}" srcOrd="0" destOrd="0" parTransId="{D8AD03A5-8AC5-4235-A465-25935E894C92}" sibTransId="{03AFEB2C-2D90-4045-8147-56D89B2078E5}"/>
    <dgm:cxn modelId="{44412421-D594-4B3C-8345-34AF552B0C53}" srcId="{7A90E29C-BA24-4B0B-A99B-791B5BEF0EAD}" destId="{E395A6FE-118E-4221-B841-C9FF5C8FC58F}" srcOrd="2" destOrd="0" parTransId="{0B1B02AD-2A8A-4524-82BE-F4A702B0BE6F}" sibTransId="{055D7202-2161-4FF6-9360-1892B5FDA2E0}"/>
    <dgm:cxn modelId="{C7A84DC1-80E2-4725-BB6E-1C348D544FB1}" type="presOf" srcId="{7BF5E67F-F4EE-4725-8936-98A5A3097F16}" destId="{14A31585-C1C1-47DD-9C08-17AABB2BC3DC}" srcOrd="0" destOrd="1" presId="urn:microsoft.com/office/officeart/2005/8/layout/hList1"/>
    <dgm:cxn modelId="{7957D9D9-6AA1-4804-AEB1-38BAB3E8E054}" srcId="{7A90E29C-BA24-4B0B-A99B-791B5BEF0EAD}" destId="{20290E52-4EF7-4BD6-B7CB-136E6890E894}" srcOrd="1" destOrd="0" parTransId="{F41EDFF7-C143-48B9-9A70-00A35E3DD29E}" sibTransId="{9FB93FEB-5AC8-4647-8AE6-C6E8E81F1FC2}"/>
    <dgm:cxn modelId="{71A05372-7682-4CD1-BBFF-B50B2BE42BA8}" type="presOf" srcId="{7A90E29C-BA24-4B0B-A99B-791B5BEF0EAD}" destId="{0A9A0F92-C79C-4751-BDF0-6B2CD6263F51}" srcOrd="0" destOrd="0" presId="urn:microsoft.com/office/officeart/2005/8/layout/hList1"/>
    <dgm:cxn modelId="{B6B8826C-16BA-48A2-AAFF-D10DB44AC715}" type="presOf" srcId="{707729A2-2C3E-46CC-BBA4-1FB3C9A5A5AD}" destId="{01AF8365-09B3-4FA5-BC14-96B339FFA3E2}" srcOrd="0" destOrd="3" presId="urn:microsoft.com/office/officeart/2005/8/layout/hList1"/>
    <dgm:cxn modelId="{A692D2F9-273B-4583-AFB7-9B90B582E76A}" type="presOf" srcId="{A8B876BB-3A68-416D-851B-0820A51732A9}" destId="{01AF8365-09B3-4FA5-BC14-96B339FFA3E2}" srcOrd="0" destOrd="4" presId="urn:microsoft.com/office/officeart/2005/8/layout/hList1"/>
    <dgm:cxn modelId="{F387B146-877D-448A-8E08-D64D2511C169}" srcId="{A201FF83-070B-4154-82A1-AEED2FD3D2E9}" destId="{938B39AC-F8D4-4855-AC00-746D63398D23}" srcOrd="2" destOrd="0" parTransId="{06DA4007-5D96-4AEA-AA4F-3B73C3ABE424}" sibTransId="{56E1B4C7-4E00-46DF-9EF0-E9609F9C6055}"/>
    <dgm:cxn modelId="{455583A3-0774-4B1C-B371-AA93E1E49948}" type="presOf" srcId="{1687C8F0-A1C4-4C5E-814A-059CB4863EDE}" destId="{14A31585-C1C1-47DD-9C08-17AABB2BC3DC}" srcOrd="0" destOrd="4" presId="urn:microsoft.com/office/officeart/2005/8/layout/hList1"/>
    <dgm:cxn modelId="{6E4BDDF1-1906-4042-AB4F-D59608607F89}" srcId="{A201FF83-070B-4154-82A1-AEED2FD3D2E9}" destId="{28C8A888-CC8A-49D8-9E5C-A5EFC5BC26D4}" srcOrd="0" destOrd="0" parTransId="{065055EA-A425-4DFD-9223-AF56D73831DF}" sibTransId="{6D0C8199-06E6-4D02-A219-7184285CE6DE}"/>
    <dgm:cxn modelId="{1658691B-ACAE-4B54-9BE7-CF12A93EAAAE}" type="presOf" srcId="{1049A0CC-4AB3-4AD8-B334-AD6592274C01}" destId="{01AF8365-09B3-4FA5-BC14-96B339FFA3E2}" srcOrd="0" destOrd="5" presId="urn:microsoft.com/office/officeart/2005/8/layout/hList1"/>
    <dgm:cxn modelId="{ED9166B6-1A0D-4BA5-BC4F-01C1AB681DF1}" srcId="{D57F0C30-680B-483A-9548-B1FAB29A446A}" destId="{A201FF83-070B-4154-82A1-AEED2FD3D2E9}" srcOrd="1" destOrd="0" parTransId="{31F7C2C5-A763-4A95-BCD9-A5BC20CC5B8B}" sibTransId="{F0B511CB-7A75-4DC5-9B2A-365C95E031A6}"/>
    <dgm:cxn modelId="{A2C585A7-A00D-4DBD-B5F7-44F3811589D6}" srcId="{A201FF83-070B-4154-82A1-AEED2FD3D2E9}" destId="{D18D42C0-CF6C-440A-8958-67EF2D9F1C02}" srcOrd="3" destOrd="0" parTransId="{80F8733A-4108-486D-82F9-EF7FDD248655}" sibTransId="{B7808A18-A602-4F99-95C7-7C035CBC1EAA}"/>
    <dgm:cxn modelId="{0174E14D-2FB5-4AF5-8677-93ECD0A9067F}" srcId="{A201FF83-070B-4154-82A1-AEED2FD3D2E9}" destId="{1687C8F0-A1C4-4C5E-814A-059CB4863EDE}" srcOrd="4" destOrd="0" parTransId="{00226529-4E69-4C0A-90A3-0634F183AA30}" sibTransId="{8B860E7B-3E62-478E-A9BB-217906DC577A}"/>
    <dgm:cxn modelId="{4579E487-38A6-437B-B303-DC15910B7FB8}" type="presOf" srcId="{91A936DC-0B13-4364-8B05-8D538C75DFAC}" destId="{01AF8365-09B3-4FA5-BC14-96B339FFA3E2}" srcOrd="0" destOrd="0" presId="urn:microsoft.com/office/officeart/2005/8/layout/hList1"/>
    <dgm:cxn modelId="{81F8CCC0-FD2F-4C00-A8D3-1E0235A25F1D}" type="presParOf" srcId="{F9576CF6-896E-45D6-967A-70BBCCA832AA}" destId="{5C7EDCBA-0B09-4D2E-B1A6-2DDF2ACF155B}" srcOrd="0" destOrd="0" presId="urn:microsoft.com/office/officeart/2005/8/layout/hList1"/>
    <dgm:cxn modelId="{0B33BD4D-D8F7-4761-B602-6A49A1EC4443}" type="presParOf" srcId="{5C7EDCBA-0B09-4D2E-B1A6-2DDF2ACF155B}" destId="{0A9A0F92-C79C-4751-BDF0-6B2CD6263F51}" srcOrd="0" destOrd="0" presId="urn:microsoft.com/office/officeart/2005/8/layout/hList1"/>
    <dgm:cxn modelId="{D70C9F2E-637A-4631-9064-3E0E6D82425B}" type="presParOf" srcId="{5C7EDCBA-0B09-4D2E-B1A6-2DDF2ACF155B}" destId="{01AF8365-09B3-4FA5-BC14-96B339FFA3E2}" srcOrd="1" destOrd="0" presId="urn:microsoft.com/office/officeart/2005/8/layout/hList1"/>
    <dgm:cxn modelId="{4E9EA54D-DED6-47F6-BB0B-EE9AA801A905}" type="presParOf" srcId="{F9576CF6-896E-45D6-967A-70BBCCA832AA}" destId="{DCBC82E4-CD81-41E3-AEFF-C4693CA904FC}" srcOrd="1" destOrd="0" presId="urn:microsoft.com/office/officeart/2005/8/layout/hList1"/>
    <dgm:cxn modelId="{1C05EB2C-9C7C-4203-9D81-59F87C19DFA9}" type="presParOf" srcId="{F9576CF6-896E-45D6-967A-70BBCCA832AA}" destId="{6977F1FB-5D06-4009-8F71-9578E3402F5C}" srcOrd="2" destOrd="0" presId="urn:microsoft.com/office/officeart/2005/8/layout/hList1"/>
    <dgm:cxn modelId="{FCB08D28-C6C3-4C49-ADA9-F50A43876FAA}" type="presParOf" srcId="{6977F1FB-5D06-4009-8F71-9578E3402F5C}" destId="{95603771-F311-4D8D-9937-C2027FDBDCFA}" srcOrd="0" destOrd="0" presId="urn:microsoft.com/office/officeart/2005/8/layout/hList1"/>
    <dgm:cxn modelId="{25AB7A3F-E6D1-4E08-91AE-6B0029BC2382}" type="presParOf" srcId="{6977F1FB-5D06-4009-8F71-9578E3402F5C}" destId="{14A31585-C1C1-47DD-9C08-17AABB2BC3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B06D2-4140-46D9-B827-1B7A05369E5B}">
      <dsp:nvSpPr>
        <dsp:cNvPr id="0" name=""/>
        <dsp:cNvSpPr/>
      </dsp:nvSpPr>
      <dsp:spPr>
        <a:xfrm>
          <a:off x="890637" y="2051300"/>
          <a:ext cx="926532" cy="755375"/>
        </a:xfrm>
        <a:custGeom>
          <a:avLst/>
          <a:gdLst/>
          <a:ahLst/>
          <a:cxnLst/>
          <a:rect l="0" t="0" r="0" b="0"/>
          <a:pathLst>
            <a:path>
              <a:moveTo>
                <a:pt x="0" y="0"/>
              </a:moveTo>
              <a:lnTo>
                <a:pt x="0" y="755375"/>
              </a:lnTo>
              <a:lnTo>
                <a:pt x="926532" y="755375"/>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BEA5A-C31F-4F7D-B9C4-31E847199CAC}">
      <dsp:nvSpPr>
        <dsp:cNvPr id="0" name=""/>
        <dsp:cNvSpPr/>
      </dsp:nvSpPr>
      <dsp:spPr>
        <a:xfrm>
          <a:off x="2584767" y="996258"/>
          <a:ext cx="91440" cy="261914"/>
        </a:xfrm>
        <a:custGeom>
          <a:avLst/>
          <a:gdLst/>
          <a:ahLst/>
          <a:cxnLst/>
          <a:rect l="0" t="0" r="0" b="0"/>
          <a:pathLst>
            <a:path>
              <a:moveTo>
                <a:pt x="47432" y="0"/>
              </a:moveTo>
              <a:lnTo>
                <a:pt x="47432" y="95357"/>
              </a:lnTo>
              <a:lnTo>
                <a:pt x="45720" y="95357"/>
              </a:lnTo>
              <a:lnTo>
                <a:pt x="45720" y="26191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8EE36-AFFA-464C-AD28-AED331FCA2F8}">
      <dsp:nvSpPr>
        <dsp:cNvPr id="0" name=""/>
        <dsp:cNvSpPr/>
      </dsp:nvSpPr>
      <dsp:spPr>
        <a:xfrm>
          <a:off x="3425" y="203130"/>
          <a:ext cx="5257549" cy="79312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Wisconsin Supreme Court</a:t>
          </a:r>
          <a:endParaRPr lang="en-US" sz="2800" kern="1200" dirty="0"/>
        </a:p>
      </dsp:txBody>
      <dsp:txXfrm>
        <a:off x="3425" y="203130"/>
        <a:ext cx="5257549" cy="793127"/>
      </dsp:txXfrm>
    </dsp:sp>
    <dsp:sp modelId="{477B934F-0119-4443-AC34-DCDFCDE777C4}">
      <dsp:nvSpPr>
        <dsp:cNvPr id="0" name=""/>
        <dsp:cNvSpPr/>
      </dsp:nvSpPr>
      <dsp:spPr>
        <a:xfrm>
          <a:off x="455675" y="1258172"/>
          <a:ext cx="4349624" cy="79312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Director of State Courts Office</a:t>
          </a:r>
          <a:endParaRPr lang="en-US" sz="2800" kern="1200" dirty="0"/>
        </a:p>
      </dsp:txBody>
      <dsp:txXfrm>
        <a:off x="455675" y="1258172"/>
        <a:ext cx="4349624" cy="793127"/>
      </dsp:txXfrm>
    </dsp:sp>
    <dsp:sp modelId="{97B7988E-FB68-457D-9AEC-0E811D988625}">
      <dsp:nvSpPr>
        <dsp:cNvPr id="0" name=""/>
        <dsp:cNvSpPr/>
      </dsp:nvSpPr>
      <dsp:spPr>
        <a:xfrm>
          <a:off x="1817170" y="2410111"/>
          <a:ext cx="1586255" cy="79312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CCIP</a:t>
          </a:r>
          <a:endParaRPr lang="en-US" sz="2800" kern="1200" dirty="0"/>
        </a:p>
      </dsp:txBody>
      <dsp:txXfrm>
        <a:off x="1817170" y="2410111"/>
        <a:ext cx="1586255" cy="793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36FA7-3402-42C4-8A00-9F41C0545759}">
      <dsp:nvSpPr>
        <dsp:cNvPr id="0" name=""/>
        <dsp:cNvSpPr/>
      </dsp:nvSpPr>
      <dsp:spPr>
        <a:xfrm>
          <a:off x="3265294" y="2469365"/>
          <a:ext cx="2579058" cy="277482"/>
        </a:xfrm>
        <a:custGeom>
          <a:avLst/>
          <a:gdLst/>
          <a:ahLst/>
          <a:cxnLst/>
          <a:rect l="0" t="0" r="0" b="0"/>
          <a:pathLst>
            <a:path>
              <a:moveTo>
                <a:pt x="0" y="0"/>
              </a:moveTo>
              <a:lnTo>
                <a:pt x="0" y="138741"/>
              </a:lnTo>
              <a:lnTo>
                <a:pt x="2579058" y="138741"/>
              </a:lnTo>
              <a:lnTo>
                <a:pt x="2579058" y="277482"/>
              </a:lnTo>
            </a:path>
          </a:pathLst>
        </a:custGeom>
        <a:noFill/>
        <a:ln w="48000" cap="flat" cmpd="thickThin"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3813E-F922-4290-8CA9-529A67CD7B80}">
      <dsp:nvSpPr>
        <dsp:cNvPr id="0" name=""/>
        <dsp:cNvSpPr/>
      </dsp:nvSpPr>
      <dsp:spPr>
        <a:xfrm>
          <a:off x="3265294" y="2469365"/>
          <a:ext cx="873857" cy="277482"/>
        </a:xfrm>
        <a:custGeom>
          <a:avLst/>
          <a:gdLst/>
          <a:ahLst/>
          <a:cxnLst/>
          <a:rect l="0" t="0" r="0" b="0"/>
          <a:pathLst>
            <a:path>
              <a:moveTo>
                <a:pt x="0" y="0"/>
              </a:moveTo>
              <a:lnTo>
                <a:pt x="0" y="138741"/>
              </a:lnTo>
              <a:lnTo>
                <a:pt x="873857" y="138741"/>
              </a:lnTo>
              <a:lnTo>
                <a:pt x="873857" y="277482"/>
              </a:lnTo>
            </a:path>
          </a:pathLst>
        </a:custGeom>
        <a:noFill/>
        <a:ln w="48000" cap="flat" cmpd="thickThin"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E1BE2-77FD-4651-B75E-BD1B24793E4B}">
      <dsp:nvSpPr>
        <dsp:cNvPr id="0" name=""/>
        <dsp:cNvSpPr/>
      </dsp:nvSpPr>
      <dsp:spPr>
        <a:xfrm>
          <a:off x="2406988" y="2469365"/>
          <a:ext cx="858305" cy="277482"/>
        </a:xfrm>
        <a:custGeom>
          <a:avLst/>
          <a:gdLst/>
          <a:ahLst/>
          <a:cxnLst/>
          <a:rect l="0" t="0" r="0" b="0"/>
          <a:pathLst>
            <a:path>
              <a:moveTo>
                <a:pt x="858305" y="0"/>
              </a:moveTo>
              <a:lnTo>
                <a:pt x="858305" y="138741"/>
              </a:lnTo>
              <a:lnTo>
                <a:pt x="0" y="138741"/>
              </a:lnTo>
              <a:lnTo>
                <a:pt x="0" y="277482"/>
              </a:lnTo>
            </a:path>
          </a:pathLst>
        </a:custGeom>
        <a:noFill/>
        <a:ln w="48000" cap="flat" cmpd="thickThin"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AB2E1-3EBE-4B05-A448-107CF447F4EF}">
      <dsp:nvSpPr>
        <dsp:cNvPr id="0" name=""/>
        <dsp:cNvSpPr/>
      </dsp:nvSpPr>
      <dsp:spPr>
        <a:xfrm>
          <a:off x="711565" y="2469365"/>
          <a:ext cx="2553728" cy="277482"/>
        </a:xfrm>
        <a:custGeom>
          <a:avLst/>
          <a:gdLst/>
          <a:ahLst/>
          <a:cxnLst/>
          <a:rect l="0" t="0" r="0" b="0"/>
          <a:pathLst>
            <a:path>
              <a:moveTo>
                <a:pt x="2553728" y="0"/>
              </a:moveTo>
              <a:lnTo>
                <a:pt x="2553728" y="138741"/>
              </a:lnTo>
              <a:lnTo>
                <a:pt x="0" y="138741"/>
              </a:lnTo>
              <a:lnTo>
                <a:pt x="0" y="277482"/>
              </a:lnTo>
            </a:path>
          </a:pathLst>
        </a:custGeom>
        <a:noFill/>
        <a:ln w="48000" cap="flat" cmpd="thickThin"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55884-690D-4664-82E8-B211D5D54EAE}">
      <dsp:nvSpPr>
        <dsp:cNvPr id="0" name=""/>
        <dsp:cNvSpPr/>
      </dsp:nvSpPr>
      <dsp:spPr>
        <a:xfrm>
          <a:off x="1489817" y="1244665"/>
          <a:ext cx="3550953" cy="1224700"/>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Chapter 48</a:t>
          </a:r>
        </a:p>
        <a:p>
          <a:pPr lvl="0" algn="ctr" defTabSz="1244600">
            <a:lnSpc>
              <a:spcPct val="90000"/>
            </a:lnSpc>
            <a:spcBef>
              <a:spcPct val="0"/>
            </a:spcBef>
            <a:spcAft>
              <a:spcPct val="35000"/>
            </a:spcAft>
          </a:pPr>
          <a:r>
            <a:rPr lang="en-US" sz="2800" kern="1200" dirty="0" smtClean="0"/>
            <a:t>(Children’s Code)</a:t>
          </a:r>
          <a:endParaRPr lang="en-US" sz="2800" kern="1200" dirty="0"/>
        </a:p>
      </dsp:txBody>
      <dsp:txXfrm>
        <a:off x="1489817" y="1244665"/>
        <a:ext cx="3550953" cy="1224700"/>
      </dsp:txXfrm>
    </dsp:sp>
    <dsp:sp modelId="{9784FBF7-10D4-4829-943B-B28347E477C8}">
      <dsp:nvSpPr>
        <dsp:cNvPr id="0" name=""/>
        <dsp:cNvSpPr/>
      </dsp:nvSpPr>
      <dsp:spPr>
        <a:xfrm>
          <a:off x="3411" y="2746848"/>
          <a:ext cx="1416308" cy="940347"/>
        </a:xfrm>
        <a:prstGeom prst="rect">
          <a:avLst/>
        </a:prstGeom>
        <a:solidFill>
          <a:schemeClr val="accent5">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CHIPS</a:t>
          </a:r>
          <a:endParaRPr lang="en-US" sz="2100" kern="1200" dirty="0"/>
        </a:p>
      </dsp:txBody>
      <dsp:txXfrm>
        <a:off x="3411" y="2746848"/>
        <a:ext cx="1416308" cy="940347"/>
      </dsp:txXfrm>
    </dsp:sp>
    <dsp:sp modelId="{6F1BD9D8-8527-4AF8-BB22-B1022DAB5024}">
      <dsp:nvSpPr>
        <dsp:cNvPr id="0" name=""/>
        <dsp:cNvSpPr/>
      </dsp:nvSpPr>
      <dsp:spPr>
        <a:xfrm>
          <a:off x="1697202" y="2746848"/>
          <a:ext cx="1419572" cy="940347"/>
        </a:xfrm>
        <a:prstGeom prst="rect">
          <a:avLst/>
        </a:prstGeom>
        <a:solidFill>
          <a:schemeClr val="accent5">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TPR</a:t>
          </a:r>
          <a:endParaRPr lang="en-US" sz="2100" kern="1200" dirty="0"/>
        </a:p>
      </dsp:txBody>
      <dsp:txXfrm>
        <a:off x="1697202" y="2746848"/>
        <a:ext cx="1419572" cy="940347"/>
      </dsp:txXfrm>
    </dsp:sp>
    <dsp:sp modelId="{8C91AEAA-2690-497A-BEEC-74F80674984E}">
      <dsp:nvSpPr>
        <dsp:cNvPr id="0" name=""/>
        <dsp:cNvSpPr/>
      </dsp:nvSpPr>
      <dsp:spPr>
        <a:xfrm>
          <a:off x="3394257" y="2746848"/>
          <a:ext cx="1489788" cy="933602"/>
        </a:xfrm>
        <a:prstGeom prst="rect">
          <a:avLst/>
        </a:prstGeom>
        <a:solidFill>
          <a:schemeClr val="accent5">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Guardianship (person)</a:t>
          </a:r>
          <a:endParaRPr lang="en-US" sz="2100" kern="1200" dirty="0"/>
        </a:p>
      </dsp:txBody>
      <dsp:txXfrm>
        <a:off x="3394257" y="2746848"/>
        <a:ext cx="1489788" cy="933602"/>
      </dsp:txXfrm>
    </dsp:sp>
    <dsp:sp modelId="{73D1FD07-FCFA-46DC-9A14-6B3023D090D8}">
      <dsp:nvSpPr>
        <dsp:cNvPr id="0" name=""/>
        <dsp:cNvSpPr/>
      </dsp:nvSpPr>
      <dsp:spPr>
        <a:xfrm>
          <a:off x="5161528" y="2746848"/>
          <a:ext cx="1365648" cy="929043"/>
        </a:xfrm>
        <a:prstGeom prst="rect">
          <a:avLst/>
        </a:prstGeom>
        <a:solidFill>
          <a:schemeClr val="accent5">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Adoption</a:t>
          </a:r>
          <a:endParaRPr lang="en-US" sz="2100" kern="1200" dirty="0"/>
        </a:p>
      </dsp:txBody>
      <dsp:txXfrm>
        <a:off x="5161528" y="2746848"/>
        <a:ext cx="1365648" cy="929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3813E-F922-4290-8CA9-529A67CD7B80}">
      <dsp:nvSpPr>
        <dsp:cNvPr id="0" name=""/>
        <dsp:cNvSpPr/>
      </dsp:nvSpPr>
      <dsp:spPr>
        <a:xfrm>
          <a:off x="2041177" y="1468939"/>
          <a:ext cx="1126206" cy="464123"/>
        </a:xfrm>
        <a:custGeom>
          <a:avLst/>
          <a:gdLst/>
          <a:ahLst/>
          <a:cxnLst/>
          <a:rect l="0" t="0" r="0" b="0"/>
          <a:pathLst>
            <a:path>
              <a:moveTo>
                <a:pt x="0" y="0"/>
              </a:moveTo>
              <a:lnTo>
                <a:pt x="0" y="232061"/>
              </a:lnTo>
              <a:lnTo>
                <a:pt x="1126206" y="232061"/>
              </a:lnTo>
              <a:lnTo>
                <a:pt x="1126206" y="464123"/>
              </a:lnTo>
            </a:path>
          </a:pathLst>
        </a:custGeom>
        <a:noFill/>
        <a:ln w="48000" cap="flat" cmpd="thickThin"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E1BE2-77FD-4651-B75E-BD1B24793E4B}">
      <dsp:nvSpPr>
        <dsp:cNvPr id="0" name=""/>
        <dsp:cNvSpPr/>
      </dsp:nvSpPr>
      <dsp:spPr>
        <a:xfrm>
          <a:off x="894150" y="1468939"/>
          <a:ext cx="1147026" cy="464123"/>
        </a:xfrm>
        <a:custGeom>
          <a:avLst/>
          <a:gdLst/>
          <a:ahLst/>
          <a:cxnLst/>
          <a:rect l="0" t="0" r="0" b="0"/>
          <a:pathLst>
            <a:path>
              <a:moveTo>
                <a:pt x="1147026" y="0"/>
              </a:moveTo>
              <a:lnTo>
                <a:pt x="1147026" y="232061"/>
              </a:lnTo>
              <a:lnTo>
                <a:pt x="0" y="232061"/>
              </a:lnTo>
              <a:lnTo>
                <a:pt x="0" y="464123"/>
              </a:lnTo>
            </a:path>
          </a:pathLst>
        </a:custGeom>
        <a:noFill/>
        <a:ln w="48000" cap="flat" cmpd="thickThin"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55884-690D-4664-82E8-B211D5D54EAE}">
      <dsp:nvSpPr>
        <dsp:cNvPr id="0" name=""/>
        <dsp:cNvSpPr/>
      </dsp:nvSpPr>
      <dsp:spPr>
        <a:xfrm>
          <a:off x="312670" y="249377"/>
          <a:ext cx="3457013" cy="1219562"/>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Chapter 938 </a:t>
          </a:r>
        </a:p>
        <a:p>
          <a:pPr lvl="0" algn="ctr" defTabSz="1244600">
            <a:lnSpc>
              <a:spcPct val="90000"/>
            </a:lnSpc>
            <a:spcBef>
              <a:spcPct val="0"/>
            </a:spcBef>
            <a:spcAft>
              <a:spcPct val="35000"/>
            </a:spcAft>
          </a:pPr>
          <a:r>
            <a:rPr lang="en-US" sz="2800" kern="1200" dirty="0" smtClean="0"/>
            <a:t>(Juvenile Justice Code)</a:t>
          </a:r>
          <a:endParaRPr lang="en-US" sz="2800" kern="1200" dirty="0"/>
        </a:p>
      </dsp:txBody>
      <dsp:txXfrm>
        <a:off x="312670" y="249377"/>
        <a:ext cx="3457013" cy="1219562"/>
      </dsp:txXfrm>
    </dsp:sp>
    <dsp:sp modelId="{6F1BD9D8-8527-4AF8-BB22-B1022DAB5024}">
      <dsp:nvSpPr>
        <dsp:cNvPr id="0" name=""/>
        <dsp:cNvSpPr/>
      </dsp:nvSpPr>
      <dsp:spPr>
        <a:xfrm>
          <a:off x="5" y="1933063"/>
          <a:ext cx="1788290" cy="953729"/>
        </a:xfrm>
        <a:prstGeom prst="rect">
          <a:avLst/>
        </a:prstGeom>
        <a:solidFill>
          <a:schemeClr val="accent5">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Delinquency</a:t>
          </a:r>
          <a:endParaRPr lang="en-US" sz="2400" kern="1200" dirty="0"/>
        </a:p>
      </dsp:txBody>
      <dsp:txXfrm>
        <a:off x="5" y="1933063"/>
        <a:ext cx="1788290" cy="953729"/>
      </dsp:txXfrm>
    </dsp:sp>
    <dsp:sp modelId="{8C91AEAA-2690-497A-BEEC-74F80674984E}">
      <dsp:nvSpPr>
        <dsp:cNvPr id="0" name=""/>
        <dsp:cNvSpPr/>
      </dsp:nvSpPr>
      <dsp:spPr>
        <a:xfrm>
          <a:off x="2252419" y="1933063"/>
          <a:ext cx="1829928" cy="957663"/>
        </a:xfrm>
        <a:prstGeom prst="rect">
          <a:avLst/>
        </a:prstGeom>
        <a:solidFill>
          <a:schemeClr val="accent5">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JIPS</a:t>
          </a:r>
          <a:endParaRPr lang="en-US" sz="2400" kern="1200" dirty="0"/>
        </a:p>
      </dsp:txBody>
      <dsp:txXfrm>
        <a:off x="2252419" y="1933063"/>
        <a:ext cx="1829928" cy="957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0F92-C79C-4751-BDF0-6B2CD6263F51}">
      <dsp:nvSpPr>
        <dsp:cNvPr id="0" name=""/>
        <dsp:cNvSpPr/>
      </dsp:nvSpPr>
      <dsp:spPr>
        <a:xfrm>
          <a:off x="46" y="354393"/>
          <a:ext cx="4475510" cy="691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GAL Required</a:t>
          </a:r>
          <a:endParaRPr lang="en-US" sz="2400" b="1" kern="1200" dirty="0"/>
        </a:p>
      </dsp:txBody>
      <dsp:txXfrm>
        <a:off x="46" y="354393"/>
        <a:ext cx="4475510" cy="691200"/>
      </dsp:txXfrm>
    </dsp:sp>
    <dsp:sp modelId="{01AF8365-09B3-4FA5-BC14-96B339FFA3E2}">
      <dsp:nvSpPr>
        <dsp:cNvPr id="0" name=""/>
        <dsp:cNvSpPr/>
      </dsp:nvSpPr>
      <dsp:spPr>
        <a:xfrm>
          <a:off x="46" y="1084534"/>
          <a:ext cx="4475510" cy="401868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accent5"/>
              </a:solidFill>
            </a:rPr>
            <a:t>CHIPS when grounds of abuse or neglect – Under 12 years old </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CHIPS when out-of-home has been ordered, recommended, or requested – All ages</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Unborn child (UCHIPS)</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Guardianships under Ch. 48</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All TPR cases</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Minor parent for voluntary TPR</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Contested adoptions</a:t>
          </a:r>
          <a:endParaRPr lang="en-US" sz="2400" kern="1200" dirty="0">
            <a:solidFill>
              <a:schemeClr val="accent5"/>
            </a:solidFill>
          </a:endParaRPr>
        </a:p>
      </dsp:txBody>
      <dsp:txXfrm>
        <a:off x="46" y="1084534"/>
        <a:ext cx="4475510" cy="4018680"/>
      </dsp:txXfrm>
    </dsp:sp>
    <dsp:sp modelId="{95603771-F311-4D8D-9937-C2027FDBDCFA}">
      <dsp:nvSpPr>
        <dsp:cNvPr id="0" name=""/>
        <dsp:cNvSpPr/>
      </dsp:nvSpPr>
      <dsp:spPr>
        <a:xfrm>
          <a:off x="5102128" y="354393"/>
          <a:ext cx="4475510" cy="691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Adversary Counsel Required</a:t>
          </a:r>
          <a:endParaRPr lang="en-US" sz="2400" b="1" kern="1200" dirty="0"/>
        </a:p>
      </dsp:txBody>
      <dsp:txXfrm>
        <a:off x="5102128" y="354393"/>
        <a:ext cx="4475510" cy="691200"/>
      </dsp:txXfrm>
    </dsp:sp>
    <dsp:sp modelId="{14A31585-C1C1-47DD-9C08-17AABB2BC3DC}">
      <dsp:nvSpPr>
        <dsp:cNvPr id="0" name=""/>
        <dsp:cNvSpPr/>
      </dsp:nvSpPr>
      <dsp:spPr>
        <a:xfrm>
          <a:off x="5102128" y="1045593"/>
          <a:ext cx="4475510" cy="401868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accent5"/>
              </a:solidFill>
            </a:rPr>
            <a:t>CHIPS when grounds of abuse or neglect – 12 years &amp; older</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CHIPS at hearing when out-of-home placement is ordered – 12 years &amp; older</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Minor expectant mother of unborn child</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Minor parent for involuntary TPR</a:t>
          </a:r>
          <a:endParaRPr lang="en-US" sz="2400" kern="1200" dirty="0">
            <a:solidFill>
              <a:schemeClr val="accent5"/>
            </a:solidFill>
          </a:endParaRPr>
        </a:p>
        <a:p>
          <a:pPr marL="228600" lvl="1" indent="-228600" algn="l" defTabSz="1066800">
            <a:lnSpc>
              <a:spcPct val="90000"/>
            </a:lnSpc>
            <a:spcBef>
              <a:spcPct val="0"/>
            </a:spcBef>
            <a:spcAft>
              <a:spcPct val="15000"/>
            </a:spcAft>
            <a:buChar char="••"/>
          </a:pPr>
          <a:r>
            <a:rPr lang="en-US" sz="2400" kern="1200" dirty="0" smtClean="0">
              <a:solidFill>
                <a:schemeClr val="accent5"/>
              </a:solidFill>
            </a:rPr>
            <a:t>Chapter 51 &amp; 55 proceedings</a:t>
          </a:r>
          <a:endParaRPr lang="en-US" sz="2400" kern="1200" dirty="0">
            <a:solidFill>
              <a:schemeClr val="accent5"/>
            </a:solidFill>
          </a:endParaRPr>
        </a:p>
      </dsp:txBody>
      <dsp:txXfrm>
        <a:off x="5102128" y="1045593"/>
        <a:ext cx="4475510" cy="40186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CCB0415-CB14-4940-9E9F-F3A75CE4B63B}" type="slidenum">
              <a:rPr lang="en-US" smtClean="0"/>
              <a:t>‹#›</a:t>
            </a:fld>
            <a:endParaRPr lang="en-US"/>
          </a:p>
        </p:txBody>
      </p:sp>
    </p:spTree>
    <p:extLst>
      <p:ext uri="{BB962C8B-B14F-4D97-AF65-F5344CB8AC3E}">
        <p14:creationId xmlns:p14="http://schemas.microsoft.com/office/powerpoint/2010/main" val="2687777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524D6F-3F6C-4548-89EF-BB64C23A3E4C}" type="datetimeFigureOut">
              <a:rPr lang="en-US" smtClean="0"/>
              <a:t>5/26/2023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226B29-4BF1-467D-89C0-937007E516D9}" type="slidenum">
              <a:rPr lang="en-US" smtClean="0"/>
              <a:t>‹#›</a:t>
            </a:fld>
            <a:endParaRPr lang="en-US"/>
          </a:p>
        </p:txBody>
      </p:sp>
    </p:spTree>
    <p:extLst>
      <p:ext uri="{BB962C8B-B14F-4D97-AF65-F5344CB8AC3E}">
        <p14:creationId xmlns:p14="http://schemas.microsoft.com/office/powerpoint/2010/main" val="14012856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927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96194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5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962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470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81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34515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120038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93004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405902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request/order needed for expirations, but some courts may require as part of local practice (likely due to pre-</a:t>
            </a:r>
            <a:r>
              <a:rPr lang="en-US" baseline="0" dirty="0" err="1" smtClean="0"/>
              <a:t>efiling</a:t>
            </a:r>
            <a:r>
              <a:rPr lang="en-US" baseline="0" dirty="0" smtClean="0"/>
              <a:t> procedures).</a:t>
            </a:r>
            <a:endParaRPr lang="en-US" dirty="0"/>
          </a:p>
        </p:txBody>
      </p:sp>
    </p:spTree>
    <p:extLst>
      <p:ext uri="{BB962C8B-B14F-4D97-AF65-F5344CB8AC3E}">
        <p14:creationId xmlns:p14="http://schemas.microsoft.com/office/powerpoint/2010/main" val="76485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545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9887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96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8855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5471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807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753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305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 duties and authorities to healthcare and</a:t>
            </a:r>
            <a:r>
              <a:rPr lang="en-US" baseline="0" dirty="0" smtClean="0"/>
              <a:t> school. </a:t>
            </a:r>
            <a:endParaRPr lang="en-US" dirty="0"/>
          </a:p>
        </p:txBody>
      </p:sp>
      <p:sp>
        <p:nvSpPr>
          <p:cNvPr id="4" name="Slide Number Placeholder 3"/>
          <p:cNvSpPr>
            <a:spLocks noGrp="1"/>
          </p:cNvSpPr>
          <p:nvPr>
            <p:ph type="sldNum" sz="quarter" idx="10"/>
          </p:nvPr>
        </p:nvSpPr>
        <p:spPr/>
        <p:txBody>
          <a:bodyPr/>
          <a:lstStyle/>
          <a:p>
            <a:fld id="{EC1B5E7B-934E-465B-92FA-2FB8F1852C90}" type="slidenum">
              <a:rPr lang="en-US" smtClean="0"/>
              <a:t>60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68378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49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79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3E7C-38F9-4487-9DF1-018D86D67F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1992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274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338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775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AB061-8204-4BCE-83EE-14EF219D3A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73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995145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p:nvGrpSpPr>
        <p:grpSpPr>
          <a:xfrm>
            <a:off x="-20611" y="6623975"/>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p:cNvPicPr>
            <a:picLocks noChangeAspect="1"/>
          </p:cNvPicPr>
          <p:nvPr userDrawn="1"/>
        </p:nvPicPr>
        <p:blipFill>
          <a:blip r:embed="rId3"/>
          <a:stretch>
            <a:fillRect/>
          </a:stretch>
        </p:blipFill>
        <p:spPr>
          <a:xfrm>
            <a:off x="4734643" y="198614"/>
            <a:ext cx="2353260" cy="1646063"/>
          </a:xfrm>
          <a:prstGeom prst="rect">
            <a:avLst/>
          </a:prstGeom>
        </p:spPr>
      </p:pic>
    </p:spTree>
    <p:extLst>
      <p:ext uri="{BB962C8B-B14F-4D97-AF65-F5344CB8AC3E}">
        <p14:creationId xmlns:p14="http://schemas.microsoft.com/office/powerpoint/2010/main" val="225519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accent5"/>
                </a:solidFill>
              </a:defRPr>
            </a:lvl1pPr>
            <a:lvl2pPr marL="742950" indent="-285750">
              <a:buClr>
                <a:schemeClr val="accent5"/>
              </a:buClr>
              <a:buSzPct val="75000"/>
              <a:buFont typeface="Courier New" panose="02070309020205020404" pitchFamily="49" charset="0"/>
              <a:buChar char="o"/>
              <a:defRPr>
                <a:solidFill>
                  <a:schemeClr val="accent5"/>
                </a:solidFill>
              </a:defRPr>
            </a:lvl2pPr>
            <a:lvl3pPr marL="1143000" indent="-228600">
              <a:buFont typeface="Wingdings" panose="05000000000000000000" pitchFamily="2" charset="2"/>
              <a:buChar cha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20611" y="6623976"/>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360893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chemeClr val="accent5"/>
                </a:solidFill>
              </a:defRPr>
            </a:lvl1pPr>
            <a:lvl2pPr marL="742950" indent="-285750">
              <a:buClr>
                <a:schemeClr val="accent5"/>
              </a:buClr>
              <a:buSzPct val="75000"/>
              <a:buFont typeface="Courier New" panose="02070309020205020404" pitchFamily="49" charset="0"/>
              <a:buChar char="o"/>
              <a:defRPr>
                <a:solidFill>
                  <a:schemeClr val="accent5"/>
                </a:solidFill>
              </a:defRPr>
            </a:lvl2pPr>
            <a:lvl3pPr marL="1143000" indent="-228600">
              <a:buFont typeface="Wingdings" panose="05000000000000000000" pitchFamily="2" charset="2"/>
              <a:buChar cha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p:cNvGrpSpPr/>
          <p:nvPr/>
        </p:nvGrpSpPr>
        <p:grpSpPr>
          <a:xfrm>
            <a:off x="-20611" y="6623976"/>
            <a:ext cx="12228576" cy="239684"/>
            <a:chOff x="-15458" y="6623975"/>
            <a:chExt cx="9171432" cy="239684"/>
          </a:xfrm>
        </p:grpSpPr>
        <p:cxnSp>
          <p:nvCxnSpPr>
            <p:cNvPr id="10" name="Straight Connector 9"/>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Slide Number Placeholder 7"/>
          <p:cNvSpPr txBox="1">
            <a:spLocks/>
          </p:cNvSpPr>
          <p:nvPr/>
        </p:nvSpPr>
        <p:spPr>
          <a:xfrm>
            <a:off x="8795659" y="6181107"/>
            <a:ext cx="301227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50000"/>
                  <a:lumOff val="50000"/>
                </a:schemeClr>
              </a:solidFill>
            </a:endParaRPr>
          </a:p>
        </p:txBody>
      </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308738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solidFill>
          <a:srgbClr val="D4E5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0" y="6294783"/>
            <a:ext cx="12192000" cy="56321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0"/>
          </p:nvPr>
        </p:nvSpPr>
        <p:spPr>
          <a:xfrm>
            <a:off x="596347" y="2073551"/>
            <a:ext cx="10701891" cy="4044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11264348" y="6316593"/>
            <a:ext cx="642730" cy="365125"/>
          </a:xfrm>
          <a:prstGeom prst="rect">
            <a:avLst/>
          </a:prstGeom>
        </p:spPr>
        <p:txBody>
          <a:bodyPr/>
          <a:lstStyle>
            <a:lvl1pPr>
              <a:defRPr sz="2400">
                <a:solidFill>
                  <a:schemeClr val="bg1"/>
                </a:solidFill>
              </a:defRPr>
            </a:lvl1pPr>
          </a:lstStyle>
          <a:p>
            <a:fld id="{7B03E156-79C7-46BB-8BD5-6D99A47E5A3D}" type="slidenum">
              <a:rPr lang="en-US" smtClean="0"/>
              <a:pPr/>
              <a:t>‹#›</a:t>
            </a:fld>
            <a:endParaRPr lang="en-US" dirty="0"/>
          </a:p>
        </p:txBody>
      </p:sp>
    </p:spTree>
    <p:extLst>
      <p:ext uri="{BB962C8B-B14F-4D97-AF65-F5344CB8AC3E}">
        <p14:creationId xmlns:p14="http://schemas.microsoft.com/office/powerpoint/2010/main" val="19677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9" name="Straight Connector 8"/>
          <p:cNvCxnSpPr/>
          <p:nvPr userDrawn="1"/>
        </p:nvCxnSpPr>
        <p:spPr>
          <a:xfrm>
            <a:off x="35960" y="1583886"/>
            <a:ext cx="12118849" cy="0"/>
          </a:xfrm>
          <a:prstGeom prst="line">
            <a:avLst/>
          </a:prstGeom>
          <a:ln w="76200" cap="sq">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11" y="6623975"/>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5250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solidFill>
              </a:defRPr>
            </a:lvl1pPr>
            <a:lvl2pPr marL="742950" indent="-285750">
              <a:buClr>
                <a:schemeClr val="accent5"/>
              </a:buClr>
              <a:buSzPct val="75000"/>
              <a:buFont typeface="Courier New" panose="02070309020205020404" pitchFamily="49" charset="0"/>
              <a:buChar char="o"/>
              <a:defRPr>
                <a:solidFill>
                  <a:schemeClr val="accent5"/>
                </a:solidFill>
              </a:defRPr>
            </a:lvl2pPr>
            <a:lvl3pPr marL="1143000" indent="-228600">
              <a:buFont typeface="Wingdings" panose="05000000000000000000" pitchFamily="2" charset="2"/>
              <a:buChar cha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20611" y="6623976"/>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31333840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accent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p:cNvPicPr/>
          <p:nvPr/>
        </p:nvPicPr>
        <p:blipFill>
          <a:blip r:embed="rId2"/>
          <a:stretch>
            <a:fillRect/>
          </a:stretch>
        </p:blipFill>
        <p:spPr>
          <a:xfrm>
            <a:off x="4338412" y="406401"/>
            <a:ext cx="2838243" cy="21751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11797964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accent5"/>
                </a:solidFill>
              </a:defRPr>
            </a:lvl1pPr>
            <a:lvl2pPr marL="742950" indent="-285750">
              <a:buClr>
                <a:schemeClr val="accent5"/>
              </a:buClr>
              <a:buSzPct val="75000"/>
              <a:buFont typeface="Courier New" panose="02070309020205020404" pitchFamily="49" charset="0"/>
              <a:buChar char="o"/>
              <a:defRPr sz="2400">
                <a:solidFill>
                  <a:schemeClr val="accent5"/>
                </a:solidFill>
              </a:defRPr>
            </a:lvl2pPr>
            <a:lvl3pPr marL="1143000" indent="-228600">
              <a:buFont typeface="Wingdings" panose="05000000000000000000" pitchFamily="2" charset="2"/>
              <a:buChar char="§"/>
              <a:defRPr sz="2000">
                <a:solidFill>
                  <a:schemeClr val="accent5"/>
                </a:solidFill>
              </a:defRPr>
            </a:lvl3pPr>
            <a:lvl4pPr>
              <a:defRPr sz="1800">
                <a:solidFill>
                  <a:schemeClr val="accent5"/>
                </a:solidFill>
              </a:defRPr>
            </a:lvl4pPr>
            <a:lvl5pPr>
              <a:defRPr sz="18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accent5"/>
                </a:solidFill>
              </a:defRPr>
            </a:lvl1pPr>
            <a:lvl2pPr marL="742950" indent="-285750">
              <a:buClr>
                <a:schemeClr val="accent5"/>
              </a:buClr>
              <a:buSzPct val="75000"/>
              <a:buFont typeface="Courier New" panose="02070309020205020404" pitchFamily="49" charset="0"/>
              <a:buChar char="o"/>
              <a:defRPr sz="2400">
                <a:solidFill>
                  <a:schemeClr val="accent5"/>
                </a:solidFill>
              </a:defRPr>
            </a:lvl2pPr>
            <a:lvl3pPr marL="1143000" indent="-228600">
              <a:buFont typeface="Wingdings" panose="05000000000000000000" pitchFamily="2" charset="2"/>
              <a:buChar char="§"/>
              <a:defRPr sz="2000">
                <a:solidFill>
                  <a:schemeClr val="accent5"/>
                </a:solidFill>
              </a:defRPr>
            </a:lvl3pPr>
            <a:lvl4pPr>
              <a:defRPr sz="1800">
                <a:solidFill>
                  <a:schemeClr val="accent5"/>
                </a:solidFill>
              </a:defRPr>
            </a:lvl4pPr>
            <a:lvl5pPr>
              <a:defRPr sz="18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20611" y="6623976"/>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4168659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solidFill>
              </a:defRPr>
            </a:lvl1pPr>
            <a:lvl2pPr marL="742950" indent="-285750">
              <a:buClr>
                <a:schemeClr val="accent5"/>
              </a:buClr>
              <a:buSzPct val="75000"/>
              <a:buFont typeface="Courier New" panose="02070309020205020404" pitchFamily="49" charset="0"/>
              <a:buChar char="o"/>
              <a:defRPr sz="2000">
                <a:solidFill>
                  <a:schemeClr val="accent4"/>
                </a:solidFill>
              </a:defRPr>
            </a:lvl2pPr>
            <a:lvl3pPr marL="1143000" indent="-228600">
              <a:buFont typeface="Wingdings" panose="05000000000000000000" pitchFamily="2" charset="2"/>
              <a:buChar cha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solidFill>
              </a:defRPr>
            </a:lvl1pPr>
            <a:lvl2pPr marL="742950" indent="-285750">
              <a:buClr>
                <a:schemeClr val="accent5"/>
              </a:buClr>
              <a:buSzPct val="75000"/>
              <a:buFont typeface="Courier New" panose="02070309020205020404" pitchFamily="49" charset="0"/>
              <a:buChar char="o"/>
              <a:defRPr sz="2000">
                <a:solidFill>
                  <a:schemeClr val="accent4"/>
                </a:solidFill>
              </a:defRPr>
            </a:lvl2pPr>
            <a:lvl3pPr marL="1143000" indent="-228600">
              <a:buFont typeface="Wingdings" panose="05000000000000000000" pitchFamily="2" charset="2"/>
              <a:buChar cha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p:nvGrpSpPr>
        <p:grpSpPr>
          <a:xfrm>
            <a:off x="-20611" y="6623976"/>
            <a:ext cx="12228576" cy="239684"/>
            <a:chOff x="-15458" y="6623975"/>
            <a:chExt cx="9171432" cy="239684"/>
          </a:xfrm>
        </p:grpSpPr>
        <p:cxnSp>
          <p:nvCxnSpPr>
            <p:cNvPr id="13" name="Straight Connector 12"/>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29169073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grpSp>
        <p:nvGrpSpPr>
          <p:cNvPr id="8" name="Group 7"/>
          <p:cNvGrpSpPr/>
          <p:nvPr/>
        </p:nvGrpSpPr>
        <p:grpSpPr>
          <a:xfrm>
            <a:off x="-20611" y="6623976"/>
            <a:ext cx="12228576" cy="239684"/>
            <a:chOff x="-15458" y="6623975"/>
            <a:chExt cx="9171432" cy="239684"/>
          </a:xfrm>
        </p:grpSpPr>
        <p:cxnSp>
          <p:nvCxnSpPr>
            <p:cNvPr id="9" name="Straight Connector 8"/>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1744943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p:cNvGrpSpPr/>
          <p:nvPr/>
        </p:nvGrpSpPr>
        <p:grpSpPr>
          <a:xfrm>
            <a:off x="-20611" y="6623976"/>
            <a:ext cx="12228576" cy="239684"/>
            <a:chOff x="-15458" y="6623975"/>
            <a:chExt cx="9171432" cy="239684"/>
          </a:xfrm>
        </p:grpSpPr>
        <p:cxnSp>
          <p:nvCxnSpPr>
            <p:cNvPr id="8" name="Straight Connector 7"/>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9"/>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552175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solidFill>
              </a:defRPr>
            </a:lvl1pPr>
            <a:lvl2pPr marL="742950" indent="-285750">
              <a:buClr>
                <a:schemeClr val="accent5"/>
              </a:buClr>
              <a:buSzPct val="75000"/>
              <a:buFont typeface="Courier New" panose="02070309020205020404" pitchFamily="49" charset="0"/>
              <a:buChar char="o"/>
              <a:defRPr>
                <a:solidFill>
                  <a:schemeClr val="accent5"/>
                </a:solidFill>
              </a:defRPr>
            </a:lvl2pPr>
            <a:lvl3pPr marL="1143000" indent="-228600">
              <a:buFont typeface="Wingdings" panose="05000000000000000000" pitchFamily="2" charset="2"/>
              <a:buChar cha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20611" y="6623976"/>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Slide Number Placeholder 7"/>
          <p:cNvSpPr txBox="1">
            <a:spLocks/>
          </p:cNvSpPr>
          <p:nvPr/>
        </p:nvSpPr>
        <p:spPr>
          <a:xfrm>
            <a:off x="8795659" y="6181107"/>
            <a:ext cx="301227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50000"/>
                  <a:lumOff val="50000"/>
                </a:schemeClr>
              </a:solidFill>
            </a:endParaRPr>
          </a:p>
        </p:txBody>
      </p:sp>
      <p:pic>
        <p:nvPicPr>
          <p:cNvPr id="14" name="Picture 13"/>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1970543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buClr>
                <a:schemeClr val="accent5"/>
              </a:buClr>
              <a:buSzPct val="125000"/>
              <a:defRPr sz="3200">
                <a:solidFill>
                  <a:schemeClr val="accent5"/>
                </a:solidFill>
              </a:defRPr>
            </a:lvl1pPr>
            <a:lvl2pPr marL="742950" indent="-285750">
              <a:buClr>
                <a:schemeClr val="accent5"/>
              </a:buClr>
              <a:buSzPct val="75000"/>
              <a:buFont typeface="Courier New" panose="02070309020205020404" pitchFamily="49" charset="0"/>
              <a:buChar char="o"/>
              <a:defRPr sz="2800">
                <a:solidFill>
                  <a:schemeClr val="accent5"/>
                </a:solidFill>
              </a:defRPr>
            </a:lvl2pPr>
            <a:lvl3pPr marL="1143000" indent="-228600">
              <a:buClr>
                <a:schemeClr val="accent5"/>
              </a:buClr>
              <a:buSzPct val="66000"/>
              <a:buFont typeface="Wingdings" panose="05000000000000000000" pitchFamily="2" charset="2"/>
              <a:buChar char="q"/>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1" name="Group 10"/>
          <p:cNvGrpSpPr/>
          <p:nvPr/>
        </p:nvGrpSpPr>
        <p:grpSpPr>
          <a:xfrm>
            <a:off x="-20611" y="6623976"/>
            <a:ext cx="12228576" cy="239684"/>
            <a:chOff x="-15458" y="6623975"/>
            <a:chExt cx="9171432" cy="239684"/>
          </a:xfrm>
        </p:grpSpPr>
        <p:cxnSp>
          <p:nvCxnSpPr>
            <p:cNvPr id="12" name="Straight Connector 11"/>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17501036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accent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0" name="Group 9"/>
          <p:cNvGrpSpPr/>
          <p:nvPr/>
        </p:nvGrpSpPr>
        <p:grpSpPr>
          <a:xfrm>
            <a:off x="-20611" y="6623976"/>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4177893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accent5"/>
                </a:solidFill>
              </a:defRPr>
            </a:lvl1pPr>
            <a:lvl2pPr marL="742950" indent="-285750">
              <a:buClr>
                <a:schemeClr val="accent5"/>
              </a:buClr>
              <a:buSzPct val="75000"/>
              <a:buFont typeface="Courier New" panose="02070309020205020404" pitchFamily="49" charset="0"/>
              <a:buChar char="o"/>
              <a:defRPr>
                <a:solidFill>
                  <a:schemeClr val="accent5"/>
                </a:solidFill>
              </a:defRPr>
            </a:lvl2pPr>
            <a:lvl3pPr marL="1143000" indent="-228600">
              <a:buFont typeface="Wingdings" panose="05000000000000000000" pitchFamily="2" charset="2"/>
              <a:buChar cha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20611" y="6623976"/>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3438525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chemeClr val="accent5"/>
                </a:solidFill>
              </a:defRPr>
            </a:lvl1pPr>
            <a:lvl2pPr marL="742950" indent="-285750">
              <a:buClr>
                <a:schemeClr val="accent5"/>
              </a:buClr>
              <a:buSzPct val="75000"/>
              <a:buFont typeface="Courier New" panose="02070309020205020404" pitchFamily="49" charset="0"/>
              <a:buChar char="o"/>
              <a:defRPr>
                <a:solidFill>
                  <a:schemeClr val="accent5"/>
                </a:solidFill>
              </a:defRPr>
            </a:lvl2pPr>
            <a:lvl3pPr marL="1143000" indent="-228600">
              <a:buFont typeface="Wingdings" panose="05000000000000000000" pitchFamily="2" charset="2"/>
              <a:buChar cha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p:cNvGrpSpPr/>
          <p:nvPr/>
        </p:nvGrpSpPr>
        <p:grpSpPr>
          <a:xfrm>
            <a:off x="-20611" y="6623976"/>
            <a:ext cx="12228576" cy="239684"/>
            <a:chOff x="-15458" y="6623975"/>
            <a:chExt cx="9171432" cy="239684"/>
          </a:xfrm>
        </p:grpSpPr>
        <p:cxnSp>
          <p:nvCxnSpPr>
            <p:cNvPr id="10" name="Straight Connector 9"/>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11"/>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14277638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bg>
      <p:bgPr>
        <a:solidFill>
          <a:srgbClr val="D4E5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0" y="6294783"/>
            <a:ext cx="12192000" cy="56321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0"/>
          </p:nvPr>
        </p:nvSpPr>
        <p:spPr>
          <a:xfrm>
            <a:off x="596347" y="2073551"/>
            <a:ext cx="10701891" cy="4044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11264348" y="6316593"/>
            <a:ext cx="642730" cy="365125"/>
          </a:xfrm>
          <a:prstGeom prst="rect">
            <a:avLst/>
          </a:prstGeom>
        </p:spPr>
        <p:txBody>
          <a:bodyPr/>
          <a:lstStyle>
            <a:lvl1pPr>
              <a:defRPr sz="2400">
                <a:solidFill>
                  <a:schemeClr val="bg1"/>
                </a:solidFill>
              </a:defRPr>
            </a:lvl1pPr>
          </a:lstStyle>
          <a:p>
            <a:fld id="{7B03E156-79C7-46BB-8BD5-6D99A47E5A3D}" type="slidenum">
              <a:rPr lang="en-US" smtClean="0"/>
              <a:pPr/>
              <a:t>‹#›</a:t>
            </a:fld>
            <a:endParaRPr lang="en-US" dirty="0"/>
          </a:p>
        </p:txBody>
      </p:sp>
    </p:spTree>
    <p:extLst>
      <p:ext uri="{BB962C8B-B14F-4D97-AF65-F5344CB8AC3E}">
        <p14:creationId xmlns:p14="http://schemas.microsoft.com/office/powerpoint/2010/main" val="28580951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347FF27-2771-4AF7-9C91-1B8F43996513}" type="datetimeFigureOut">
              <a:rPr lang="en-US" smtClean="0"/>
              <a:t>5/26/2023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CC473B2-6F2A-4380-967A-2B6F91AD9348}" type="slidenum">
              <a:rPr lang="en-US" smtClean="0"/>
              <a:t>‹#›</a:t>
            </a:fld>
            <a:endParaRPr lang="en-US" dirty="0"/>
          </a:p>
        </p:txBody>
      </p:sp>
    </p:spTree>
    <p:extLst>
      <p:ext uri="{BB962C8B-B14F-4D97-AF65-F5344CB8AC3E}">
        <p14:creationId xmlns:p14="http://schemas.microsoft.com/office/powerpoint/2010/main" val="32389579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82880" indent="-182880">
              <a:buClr>
                <a:schemeClr val="tx2">
                  <a:lumMod val="75000"/>
                </a:schemeClr>
              </a:buClr>
              <a:buSzPct val="110000"/>
              <a:buFont typeface="Arial" panose="020B0604020202020204" pitchFamily="34" charset="0"/>
              <a:buChar char="•"/>
              <a:defRPr/>
            </a:lvl1pPr>
            <a:lvl2pPr>
              <a:buClr>
                <a:schemeClr val="tx2">
                  <a:lumMod val="75000"/>
                </a:schemeClr>
              </a:buClr>
              <a:buSzPct val="11000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4232599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5347FF27-2771-4AF7-9C91-1B8F43996513}" type="datetimeFigureOut">
              <a:rPr lang="en-US" smtClean="0"/>
              <a:t>5/26/2023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CC473B2-6F2A-4380-967A-2B6F91AD9348}" type="slidenum">
              <a:rPr lang="en-US" smtClean="0"/>
              <a:t>‹#›</a:t>
            </a:fld>
            <a:endParaRPr lang="en-US" dirty="0"/>
          </a:p>
        </p:txBody>
      </p:sp>
    </p:spTree>
    <p:extLst>
      <p:ext uri="{BB962C8B-B14F-4D97-AF65-F5344CB8AC3E}">
        <p14:creationId xmlns:p14="http://schemas.microsoft.com/office/powerpoint/2010/main" val="976368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24887666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164851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accent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p:cNvPicPr/>
          <p:nvPr/>
        </p:nvPicPr>
        <p:blipFill>
          <a:blip r:embed="rId2"/>
          <a:stretch>
            <a:fillRect/>
          </a:stretch>
        </p:blipFill>
        <p:spPr>
          <a:xfrm>
            <a:off x="4802909" y="581891"/>
            <a:ext cx="2355274" cy="164407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3962879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182920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3973220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2968620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2044907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47FF27-2771-4AF7-9C91-1B8F43996513}"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2862233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347FF27-2771-4AF7-9C91-1B8F43996513}" type="datetimeFigureOut">
              <a:rPr lang="en-US" smtClean="0"/>
              <a:t>5/26/2023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3CC473B2-6F2A-4380-967A-2B6F91AD9348}" type="slidenum">
              <a:rPr lang="en-US" smtClean="0"/>
              <a:t>‹#›</a:t>
            </a:fld>
            <a:endParaRPr lang="en-US" dirty="0"/>
          </a:p>
        </p:txBody>
      </p:sp>
    </p:spTree>
    <p:extLst>
      <p:ext uri="{BB962C8B-B14F-4D97-AF65-F5344CB8AC3E}">
        <p14:creationId xmlns:p14="http://schemas.microsoft.com/office/powerpoint/2010/main" val="3452422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C02C-BB13-488A-B185-25B13BC3A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1E6210-5700-4316-8238-233D4F142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EF2D4-9E96-45E2-814E-91BC16B039D3}"/>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5" name="Footer Placeholder 4">
            <a:extLst>
              <a:ext uri="{FF2B5EF4-FFF2-40B4-BE49-F238E27FC236}">
                <a16:creationId xmlns:a16="http://schemas.microsoft.com/office/drawing/2014/main" id="{3C014F90-A949-4FF1-92BA-60924FEB1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92937-D68B-43C3-9967-1770BD0188FD}"/>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394313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2E5C-89D5-450B-9962-A4E505807DE2}"/>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F9B9827-3826-4625-8C64-DC9AA69503F9}"/>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62342B-3493-4E0C-B426-FA402905F449}"/>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5" name="Footer Placeholder 4">
            <a:extLst>
              <a:ext uri="{FF2B5EF4-FFF2-40B4-BE49-F238E27FC236}">
                <a16:creationId xmlns:a16="http://schemas.microsoft.com/office/drawing/2014/main" id="{EDE86842-6D78-475E-98F2-0A62D65BD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8E2AC-C1EC-408D-BD87-5C2515268933}"/>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589667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C341-E1E0-4CDB-A962-50E87A311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907C82-D76A-4F3E-9292-EB8E7EEA8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872D9D-D58E-4C61-BE29-AE2FE06B5BB9}"/>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5" name="Footer Placeholder 4">
            <a:extLst>
              <a:ext uri="{FF2B5EF4-FFF2-40B4-BE49-F238E27FC236}">
                <a16:creationId xmlns:a16="http://schemas.microsoft.com/office/drawing/2014/main" id="{490FF0A9-2233-40E9-92F1-EA5E2E2EC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2B644-10DB-42E2-9766-A21D3088E84B}"/>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2482558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8054-6D7B-491D-A88A-5E6E25050F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5382E-0FB7-4557-BFD2-215D5316AE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3CD0A-64B7-47D3-8CCF-C046B84319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A5D2B-71EC-4D99-876A-FBD824DA9EC7}"/>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6" name="Footer Placeholder 5">
            <a:extLst>
              <a:ext uri="{FF2B5EF4-FFF2-40B4-BE49-F238E27FC236}">
                <a16:creationId xmlns:a16="http://schemas.microsoft.com/office/drawing/2014/main" id="{625B5B46-2D19-44A8-9E7E-219A08860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338FB-41F0-4EFE-B075-27F11F2F96A7}"/>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149341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accent5"/>
                </a:solidFill>
              </a:defRPr>
            </a:lvl1pPr>
            <a:lvl2pPr marL="742950" indent="-285750">
              <a:buClr>
                <a:schemeClr val="accent5"/>
              </a:buClr>
              <a:buSzPct val="75000"/>
              <a:buFont typeface="Courier New" panose="02070309020205020404" pitchFamily="49" charset="0"/>
              <a:buChar char="o"/>
              <a:defRPr sz="2400">
                <a:solidFill>
                  <a:schemeClr val="accent5"/>
                </a:solidFill>
              </a:defRPr>
            </a:lvl2pPr>
            <a:lvl3pPr marL="1143000" indent="-228600">
              <a:buFont typeface="Wingdings" panose="05000000000000000000" pitchFamily="2" charset="2"/>
              <a:buChar char="§"/>
              <a:defRPr sz="2000">
                <a:solidFill>
                  <a:schemeClr val="accent5"/>
                </a:solidFill>
              </a:defRPr>
            </a:lvl3pPr>
            <a:lvl4pPr>
              <a:defRPr sz="1800">
                <a:solidFill>
                  <a:schemeClr val="accent5"/>
                </a:solidFill>
              </a:defRPr>
            </a:lvl4pPr>
            <a:lvl5pPr>
              <a:defRPr sz="18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accent5"/>
                </a:solidFill>
              </a:defRPr>
            </a:lvl1pPr>
            <a:lvl2pPr marL="742950" indent="-285750">
              <a:buClr>
                <a:schemeClr val="accent5"/>
              </a:buClr>
              <a:buSzPct val="75000"/>
              <a:buFont typeface="Courier New" panose="02070309020205020404" pitchFamily="49" charset="0"/>
              <a:buChar char="o"/>
              <a:defRPr sz="2400">
                <a:solidFill>
                  <a:schemeClr val="accent5"/>
                </a:solidFill>
              </a:defRPr>
            </a:lvl2pPr>
            <a:lvl3pPr marL="1143000" indent="-228600">
              <a:buFont typeface="Wingdings" panose="05000000000000000000" pitchFamily="2" charset="2"/>
              <a:buChar char="§"/>
              <a:defRPr sz="2000">
                <a:solidFill>
                  <a:schemeClr val="accent5"/>
                </a:solidFill>
              </a:defRPr>
            </a:lvl3pPr>
            <a:lvl4pPr>
              <a:defRPr sz="1800">
                <a:solidFill>
                  <a:schemeClr val="accent5"/>
                </a:solidFill>
              </a:defRPr>
            </a:lvl4pPr>
            <a:lvl5pPr>
              <a:defRPr sz="18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oup 7"/>
          <p:cNvGrpSpPr/>
          <p:nvPr/>
        </p:nvGrpSpPr>
        <p:grpSpPr>
          <a:xfrm>
            <a:off x="-20611" y="6169957"/>
            <a:ext cx="12228576" cy="693703"/>
            <a:chOff x="-15458" y="6169956"/>
            <a:chExt cx="9171432" cy="693703"/>
          </a:xfrm>
        </p:grpSpPr>
        <p:pic>
          <p:nvPicPr>
            <p:cNvPr id="9" name="Picture 8"/>
            <p:cNvPicPr/>
            <p:nvPr/>
          </p:nvPicPr>
          <p:blipFill>
            <a:blip r:embed="rId2"/>
            <a:stretch>
              <a:fillRect/>
            </a:stretch>
          </p:blipFill>
          <p:spPr>
            <a:xfrm>
              <a:off x="248517" y="6169956"/>
              <a:ext cx="374938" cy="375810"/>
            </a:xfrm>
            <a:prstGeom prst="rect">
              <a:avLst/>
            </a:prstGeom>
          </p:spPr>
        </p:pic>
        <p:grpSp>
          <p:nvGrpSpPr>
            <p:cNvPr id="10" name="Group 9"/>
            <p:cNvGrpSpPr/>
            <p:nvPr/>
          </p:nvGrpSpPr>
          <p:grpSpPr>
            <a:xfrm>
              <a:off x="-15458" y="6623975"/>
              <a:ext cx="9171432"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3" name="Slide Number Placeholder 7"/>
          <p:cNvSpPr>
            <a:spLocks noGrp="1"/>
          </p:cNvSpPr>
          <p:nvPr>
            <p:ph type="sldNum" sz="quarter" idx="12"/>
          </p:nvPr>
        </p:nvSpPr>
        <p:spPr>
          <a:xfrm>
            <a:off x="8839203" y="6169956"/>
            <a:ext cx="2945284" cy="365125"/>
          </a:xfrm>
        </p:spPr>
        <p:txBody>
          <a:bodyPr/>
          <a:lstStyle>
            <a:lvl1pPr>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900909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9900-1BA9-41E2-BA09-92DD6A37BC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337B5-965C-419F-831E-D982E7DFC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D2338A-78D8-4500-BCB9-4687B1196E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5179C-8834-4A07-9703-E7FA0D53E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00C36F-6AA6-425A-A907-0DFA69C4E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52D75-1C9F-43A0-B704-FF9D15212C00}"/>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8" name="Footer Placeholder 7">
            <a:extLst>
              <a:ext uri="{FF2B5EF4-FFF2-40B4-BE49-F238E27FC236}">
                <a16:creationId xmlns:a16="http://schemas.microsoft.com/office/drawing/2014/main" id="{F0FFAE84-91FB-473E-BD30-AACFCA84D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D6C4CB-039E-491E-B59B-0F3AE530B79A}"/>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807764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D331-90DF-4C5B-AD0F-99CB46D3E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B2F694-CCCE-40EF-9592-E77D2806144C}"/>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4" name="Footer Placeholder 3">
            <a:extLst>
              <a:ext uri="{FF2B5EF4-FFF2-40B4-BE49-F238E27FC236}">
                <a16:creationId xmlns:a16="http://schemas.microsoft.com/office/drawing/2014/main" id="{609AE796-C638-4679-8FF3-9E15A276C7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FA2D83-B6E5-47E7-B90E-4B0350EF12A2}"/>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2477388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26E5E-67F4-45E7-8CF2-0A705A01B700}"/>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3" name="Footer Placeholder 2">
            <a:extLst>
              <a:ext uri="{FF2B5EF4-FFF2-40B4-BE49-F238E27FC236}">
                <a16:creationId xmlns:a16="http://schemas.microsoft.com/office/drawing/2014/main" id="{3A777123-1DF0-45BA-8FFD-DE47A691BA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EB8C0-4802-4094-9D67-B486C3B19A56}"/>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3179571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18A8-F9DB-4965-9FAC-2B0E982D5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F46FB-D347-4184-ABD7-68339A622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9E4AB-28FE-4C22-AF86-ED69519BA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CA2F5-AA95-4E33-83C8-E5E92EC911FD}"/>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6" name="Footer Placeholder 5">
            <a:extLst>
              <a:ext uri="{FF2B5EF4-FFF2-40B4-BE49-F238E27FC236}">
                <a16:creationId xmlns:a16="http://schemas.microsoft.com/office/drawing/2014/main" id="{01185E6C-73AA-4B24-81E9-9C68D1633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227B0-7C43-44E2-B471-13F1EAEB07D4}"/>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1904748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38FA-ED85-46C2-8473-D9E8C5A83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6BAD08-0140-461D-BB54-E51EE9632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A7EBC-B1EC-4076-ADB8-D1C38E71E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454AA-8358-4D71-A876-7D0458044500}"/>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6" name="Footer Placeholder 5">
            <a:extLst>
              <a:ext uri="{FF2B5EF4-FFF2-40B4-BE49-F238E27FC236}">
                <a16:creationId xmlns:a16="http://schemas.microsoft.com/office/drawing/2014/main" id="{A7D4CD99-A1EB-4B2B-9687-56305832E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AC1A8-6781-4441-B6FC-5D15579D3AC3}"/>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503501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6888-3C47-41DB-A08D-9CAE75A0C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60618-CCF8-404D-AEEF-BCB95CE6E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5AC40-229E-4E5F-90AC-A84D9B2CF9A1}"/>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5" name="Footer Placeholder 4">
            <a:extLst>
              <a:ext uri="{FF2B5EF4-FFF2-40B4-BE49-F238E27FC236}">
                <a16:creationId xmlns:a16="http://schemas.microsoft.com/office/drawing/2014/main" id="{6D6D33FC-D984-479B-95C5-BA33FEBD1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95F17-1997-41CA-9F14-1EF49272496D}"/>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1205425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F010AD-011C-4229-A6F0-D46CFF6861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7D108-EABC-4F3C-97D5-6B8833907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5E37A-3058-469A-96C4-C09858BED03B}"/>
              </a:ext>
            </a:extLst>
          </p:cNvPr>
          <p:cNvSpPr>
            <a:spLocks noGrp="1"/>
          </p:cNvSpPr>
          <p:nvPr>
            <p:ph type="dt" sz="half" idx="10"/>
          </p:nvPr>
        </p:nvSpPr>
        <p:spPr/>
        <p:txBody>
          <a:bodyPr/>
          <a:lstStyle/>
          <a:p>
            <a:fld id="{CD9DDAE0-B7A9-4C63-91D4-00D6D49B4E31}" type="datetimeFigureOut">
              <a:rPr lang="en-US" smtClean="0"/>
              <a:t>5/26/2023</a:t>
            </a:fld>
            <a:endParaRPr lang="en-US"/>
          </a:p>
        </p:txBody>
      </p:sp>
      <p:sp>
        <p:nvSpPr>
          <p:cNvPr id="5" name="Footer Placeholder 4">
            <a:extLst>
              <a:ext uri="{FF2B5EF4-FFF2-40B4-BE49-F238E27FC236}">
                <a16:creationId xmlns:a16="http://schemas.microsoft.com/office/drawing/2014/main" id="{2D82E344-1A5A-4A62-A526-CE8C26BF7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4ED50-AB4F-4220-9B72-3FD5E8C91FD5}"/>
              </a:ext>
            </a:extLst>
          </p:cNvPr>
          <p:cNvSpPr>
            <a:spLocks noGrp="1"/>
          </p:cNvSpPr>
          <p:nvPr>
            <p:ph type="sldNum" sz="quarter" idx="12"/>
          </p:nvPr>
        </p:nvSpPr>
        <p:spPr/>
        <p:txBody>
          <a:bodyPr/>
          <a:lstStyle/>
          <a:p>
            <a:fld id="{47399987-E752-491A-8D29-7ECEA26C1E19}" type="slidenum">
              <a:rPr lang="en-US" smtClean="0"/>
              <a:t>‹#›</a:t>
            </a:fld>
            <a:endParaRPr lang="en-US"/>
          </a:p>
        </p:txBody>
      </p:sp>
    </p:spTree>
    <p:extLst>
      <p:ext uri="{BB962C8B-B14F-4D97-AF65-F5344CB8AC3E}">
        <p14:creationId xmlns:p14="http://schemas.microsoft.com/office/powerpoint/2010/main" val="341053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solidFill>
              </a:defRPr>
            </a:lvl1pPr>
            <a:lvl2pPr marL="742950" indent="-285750">
              <a:buClr>
                <a:schemeClr val="accent5"/>
              </a:buClr>
              <a:buSzPct val="75000"/>
              <a:buFont typeface="Courier New" panose="02070309020205020404" pitchFamily="49" charset="0"/>
              <a:buChar char="o"/>
              <a:defRPr sz="2000">
                <a:solidFill>
                  <a:schemeClr val="accent4"/>
                </a:solidFill>
              </a:defRPr>
            </a:lvl2pPr>
            <a:lvl3pPr marL="1143000" indent="-228600">
              <a:buFont typeface="Wingdings" panose="05000000000000000000" pitchFamily="2" charset="2"/>
              <a:buChar cha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solidFill>
              </a:defRPr>
            </a:lvl1pPr>
            <a:lvl2pPr marL="742950" indent="-285750">
              <a:buClr>
                <a:schemeClr val="accent5"/>
              </a:buClr>
              <a:buSzPct val="75000"/>
              <a:buFont typeface="Courier New" panose="02070309020205020404" pitchFamily="49" charset="0"/>
              <a:buChar char="o"/>
              <a:defRPr sz="2000">
                <a:solidFill>
                  <a:schemeClr val="accent4"/>
                </a:solidFill>
              </a:defRPr>
            </a:lvl2pPr>
            <a:lvl3pPr marL="1143000" indent="-228600">
              <a:buFont typeface="Wingdings" panose="05000000000000000000" pitchFamily="2" charset="2"/>
              <a:buChar cha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p:nvGrpSpPr>
        <p:grpSpPr>
          <a:xfrm>
            <a:off x="-20611" y="6623976"/>
            <a:ext cx="12228576" cy="239684"/>
            <a:chOff x="-15458" y="6623975"/>
            <a:chExt cx="9171432" cy="239684"/>
          </a:xfrm>
        </p:grpSpPr>
        <p:cxnSp>
          <p:nvCxnSpPr>
            <p:cNvPr id="13" name="Straight Connector 12"/>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271353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grpSp>
        <p:nvGrpSpPr>
          <p:cNvPr id="8" name="Group 7"/>
          <p:cNvGrpSpPr/>
          <p:nvPr/>
        </p:nvGrpSpPr>
        <p:grpSpPr>
          <a:xfrm>
            <a:off x="-20611" y="6623976"/>
            <a:ext cx="12228576" cy="239684"/>
            <a:chOff x="-15458" y="6623975"/>
            <a:chExt cx="9171432" cy="239684"/>
          </a:xfrm>
        </p:grpSpPr>
        <p:cxnSp>
          <p:nvCxnSpPr>
            <p:cNvPr id="9" name="Straight Connector 8"/>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Slide Number Placeholder 7"/>
          <p:cNvSpPr>
            <a:spLocks noGrp="1"/>
          </p:cNvSpPr>
          <p:nvPr>
            <p:ph type="sldNum" sz="quarter" idx="12"/>
          </p:nvPr>
        </p:nvSpPr>
        <p:spPr>
          <a:xfrm>
            <a:off x="8839203" y="6169956"/>
            <a:ext cx="2945284" cy="365125"/>
          </a:xfrm>
        </p:spPr>
        <p:txBody>
          <a:bodyPr/>
          <a:lstStyle>
            <a:lvl1pPr>
              <a:defRPr sz="1600">
                <a:solidFill>
                  <a:schemeClr val="tx1">
                    <a:lumMod val="50000"/>
                    <a:lumOff val="50000"/>
                  </a:schemeClr>
                </a:solidFill>
              </a:defRPr>
            </a:lvl1pPr>
          </a:lstStyle>
          <a:p>
            <a:endParaRPr lang="en-US" dirty="0"/>
          </a:p>
        </p:txBody>
      </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261797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p:cNvGrpSpPr/>
          <p:nvPr/>
        </p:nvGrpSpPr>
        <p:grpSpPr>
          <a:xfrm>
            <a:off x="-20611" y="6623976"/>
            <a:ext cx="12228576" cy="239684"/>
            <a:chOff x="-15458" y="6623975"/>
            <a:chExt cx="9171432" cy="239684"/>
          </a:xfrm>
        </p:grpSpPr>
        <p:cxnSp>
          <p:nvCxnSpPr>
            <p:cNvPr id="8" name="Straight Connector 7"/>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9"/>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393935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buClr>
                <a:schemeClr val="accent5"/>
              </a:buClr>
              <a:buSzPct val="125000"/>
              <a:defRPr sz="3200">
                <a:solidFill>
                  <a:schemeClr val="accent5"/>
                </a:solidFill>
              </a:defRPr>
            </a:lvl1pPr>
            <a:lvl2pPr marL="742950" indent="-285750">
              <a:buClr>
                <a:schemeClr val="accent5"/>
              </a:buClr>
              <a:buSzPct val="75000"/>
              <a:buFont typeface="Courier New" panose="02070309020205020404" pitchFamily="49" charset="0"/>
              <a:buChar char="o"/>
              <a:defRPr sz="2800">
                <a:solidFill>
                  <a:schemeClr val="accent5"/>
                </a:solidFill>
              </a:defRPr>
            </a:lvl2pPr>
            <a:lvl3pPr marL="1143000" indent="-228600">
              <a:buClr>
                <a:schemeClr val="accent5"/>
              </a:buClr>
              <a:buSzPct val="66000"/>
              <a:buFont typeface="Wingdings" panose="05000000000000000000" pitchFamily="2" charset="2"/>
              <a:buChar char="q"/>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1" name="Group 10"/>
          <p:cNvGrpSpPr/>
          <p:nvPr/>
        </p:nvGrpSpPr>
        <p:grpSpPr>
          <a:xfrm>
            <a:off x="-20611" y="6623976"/>
            <a:ext cx="12228576" cy="239684"/>
            <a:chOff x="-15458" y="6623975"/>
            <a:chExt cx="9171432" cy="239684"/>
          </a:xfrm>
        </p:grpSpPr>
        <p:cxnSp>
          <p:nvCxnSpPr>
            <p:cNvPr id="12" name="Straight Connector 11"/>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383081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accent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0" name="Group 9"/>
          <p:cNvGrpSpPr/>
          <p:nvPr/>
        </p:nvGrpSpPr>
        <p:grpSpPr>
          <a:xfrm>
            <a:off x="-20611" y="6623976"/>
            <a:ext cx="12228576" cy="239684"/>
            <a:chOff x="-15458" y="6623975"/>
            <a:chExt cx="9171432" cy="239684"/>
          </a:xfrm>
        </p:grpSpPr>
        <p:cxnSp>
          <p:nvCxnSpPr>
            <p:cNvPr id="11" name="Straight Connector 10"/>
            <p:cNvCxnSpPr/>
            <p:nvPr/>
          </p:nvCxnSpPr>
          <p:spPr>
            <a:xfrm>
              <a:off x="20691" y="6623975"/>
              <a:ext cx="9098280" cy="0"/>
            </a:xfrm>
            <a:prstGeom prst="line">
              <a:avLst/>
            </a:prstGeom>
            <a:ln w="76200" cap="sq">
              <a:solidFill>
                <a:srgbClr val="8997A5"/>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 y="6648929"/>
              <a:ext cx="9171432" cy="2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p:nvPr userDrawn="1"/>
        </p:nvPicPr>
        <p:blipFill>
          <a:blip r:embed="rId3"/>
          <a:stretch>
            <a:fillRect/>
          </a:stretch>
        </p:blipFill>
        <p:spPr>
          <a:xfrm>
            <a:off x="331356" y="6169957"/>
            <a:ext cx="499917" cy="375810"/>
          </a:xfrm>
          <a:prstGeom prst="rect">
            <a:avLst/>
          </a:prstGeom>
        </p:spPr>
      </p:pic>
    </p:spTree>
    <p:extLst>
      <p:ext uri="{BB962C8B-B14F-4D97-AF65-F5344CB8AC3E}">
        <p14:creationId xmlns:p14="http://schemas.microsoft.com/office/powerpoint/2010/main" val="309575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0FBA3-DBCB-4D38-B982-54AECE4D25BA}" type="slidenum">
              <a:rPr lang="en-US" smtClean="0"/>
              <a:t>‹#›</a:t>
            </a:fld>
            <a:endParaRPr lang="en-US"/>
          </a:p>
        </p:txBody>
      </p:sp>
    </p:spTree>
    <p:extLst>
      <p:ext uri="{BB962C8B-B14F-4D97-AF65-F5344CB8AC3E}">
        <p14:creationId xmlns:p14="http://schemas.microsoft.com/office/powerpoint/2010/main" val="4252746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F74C817-A1DD-496A-8229-C4B845E06A0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81572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9"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347FF27-2771-4AF7-9C91-1B8F43996513}" type="datetimeFigureOut">
              <a:rPr lang="en-US" smtClean="0"/>
              <a:t>5/26/2023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CC473B2-6F2A-4380-967A-2B6F91AD9348}" type="slidenum">
              <a:rPr lang="en-US" smtClean="0"/>
              <a:t>‹#›</a:t>
            </a:fld>
            <a:endParaRPr lang="en-US" dirty="0"/>
          </a:p>
        </p:txBody>
      </p:sp>
    </p:spTree>
    <p:extLst>
      <p:ext uri="{BB962C8B-B14F-4D97-AF65-F5344CB8AC3E}">
        <p14:creationId xmlns:p14="http://schemas.microsoft.com/office/powerpoint/2010/main" val="390251987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72159-F7A4-4FB4-B394-5EB0FE0F1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BEFDC8-0D8D-4555-9188-66A44B91A285}"/>
              </a:ext>
            </a:extLst>
          </p:cNvPr>
          <p:cNvSpPr>
            <a:spLocks noGrp="1"/>
          </p:cNvSpPr>
          <p:nvPr>
            <p:ph type="body" idx="1"/>
          </p:nvPr>
        </p:nvSpPr>
        <p:spPr>
          <a:xfrm>
            <a:off x="838200" y="1825625"/>
            <a:ext cx="10515600" cy="4351338"/>
          </a:xfrm>
          <a:prstGeom prst="rect">
            <a:avLst/>
          </a:prstGeom>
          <a:solidFill>
            <a:srgbClr val="0070C0"/>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3D7354-3062-4CE8-8075-A74D5A45F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DDAE0-B7A9-4C63-91D4-00D6D49B4E31}" type="datetimeFigureOut">
              <a:rPr lang="en-US" smtClean="0"/>
              <a:t>5/26/2023</a:t>
            </a:fld>
            <a:endParaRPr lang="en-US"/>
          </a:p>
        </p:txBody>
      </p:sp>
      <p:sp>
        <p:nvSpPr>
          <p:cNvPr id="5" name="Footer Placeholder 4">
            <a:extLst>
              <a:ext uri="{FF2B5EF4-FFF2-40B4-BE49-F238E27FC236}">
                <a16:creationId xmlns:a16="http://schemas.microsoft.com/office/drawing/2014/main" id="{98B46454-6C11-4E90-AC34-D7B8BB684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ED99C1-AB9E-41EC-AC0F-B9C8122F5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99987-E752-491A-8D29-7ECEA26C1E19}" type="slidenum">
              <a:rPr lang="en-US" smtClean="0"/>
              <a:t>‹#›</a:t>
            </a:fld>
            <a:endParaRPr lang="en-US"/>
          </a:p>
        </p:txBody>
      </p:sp>
    </p:spTree>
    <p:extLst>
      <p:ext uri="{BB962C8B-B14F-4D97-AF65-F5344CB8AC3E}">
        <p14:creationId xmlns:p14="http://schemas.microsoft.com/office/powerpoint/2010/main" val="1167787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hyperlink" Target="https://wicciptraining.com/"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wicourts.gov/"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hyperlink" Target="http://www.wicourts.gov/"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3496" y="2101646"/>
            <a:ext cx="8770375" cy="1470025"/>
          </a:xfrm>
        </p:spPr>
        <p:txBody>
          <a:bodyPr>
            <a:noAutofit/>
          </a:bodyPr>
          <a:lstStyle/>
          <a:p>
            <a:r>
              <a:rPr lang="en-US" sz="3200" b="1" dirty="0" smtClean="0"/>
              <a:t/>
            </a:r>
            <a:br>
              <a:rPr lang="en-US" sz="3200" b="1" dirty="0" smtClean="0"/>
            </a:br>
            <a:r>
              <a:rPr lang="en-US" sz="3200" b="1" dirty="0" smtClean="0"/>
              <a:t/>
            </a:r>
            <a:br>
              <a:rPr lang="en-US" sz="3200" b="1" dirty="0" smtClean="0"/>
            </a:br>
            <a:r>
              <a:rPr lang="en-US" sz="4000" b="1" dirty="0"/>
              <a:t>Understanding the Court Process in </a:t>
            </a:r>
            <a:r>
              <a:rPr lang="en-US" sz="4000" b="1" dirty="0" smtClean="0"/>
              <a:t>Child Welfare </a:t>
            </a:r>
            <a:r>
              <a:rPr lang="en-US" sz="4000" b="1" dirty="0"/>
              <a:t>&amp; Minor Guardianship Cases: Rights, Roles, and Requirements</a:t>
            </a:r>
            <a:r>
              <a:rPr lang="en-US" sz="3600" b="1" dirty="0" smtClean="0"/>
              <a:t/>
            </a:r>
            <a:br>
              <a:rPr lang="en-US" sz="3600" b="1" dirty="0" smtClean="0"/>
            </a:br>
            <a:r>
              <a:rPr lang="en-US" sz="3200" b="1" dirty="0" smtClean="0"/>
              <a:t/>
            </a:r>
            <a:br>
              <a:rPr lang="en-US" sz="3200" b="1" dirty="0" smtClean="0"/>
            </a:br>
            <a:r>
              <a:rPr lang="en-US" sz="3200" b="1" dirty="0" smtClean="0"/>
              <a:t>Families Like Mine Conference – June 3, 2023</a:t>
            </a:r>
            <a:endParaRPr lang="en-US" sz="3200" b="1" dirty="0"/>
          </a:p>
        </p:txBody>
      </p:sp>
      <p:sp>
        <p:nvSpPr>
          <p:cNvPr id="3" name="Subtitle 2"/>
          <p:cNvSpPr>
            <a:spLocks noGrp="1"/>
          </p:cNvSpPr>
          <p:nvPr>
            <p:ph type="subTitle" idx="1"/>
          </p:nvPr>
        </p:nvSpPr>
        <p:spPr>
          <a:xfrm>
            <a:off x="1671483" y="5100977"/>
            <a:ext cx="8534400" cy="1337186"/>
          </a:xfrm>
        </p:spPr>
        <p:txBody>
          <a:bodyPr>
            <a:normAutofit/>
          </a:bodyPr>
          <a:lstStyle/>
          <a:p>
            <a:r>
              <a:rPr lang="en-US" b="1" dirty="0" smtClean="0"/>
              <a:t>Bridget Mauerman, CCIP Director</a:t>
            </a:r>
          </a:p>
          <a:p>
            <a:r>
              <a:rPr lang="en-US" b="1" dirty="0" smtClean="0"/>
              <a:t>Kristen Wetzel, CCIP </a:t>
            </a:r>
            <a:r>
              <a:rPr lang="en-US" b="1" dirty="0"/>
              <a:t>Legal Advisor</a:t>
            </a:r>
          </a:p>
          <a:p>
            <a:endParaRPr lang="en-US" dirty="0"/>
          </a:p>
          <a:p>
            <a:endParaRPr lang="en-US" dirty="0"/>
          </a:p>
        </p:txBody>
      </p:sp>
    </p:spTree>
    <p:extLst>
      <p:ext uri="{BB962C8B-B14F-4D97-AF65-F5344CB8AC3E}">
        <p14:creationId xmlns:p14="http://schemas.microsoft.com/office/powerpoint/2010/main" val="270555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10" y="0"/>
            <a:ext cx="10363200" cy="1470025"/>
          </a:xfrm>
        </p:spPr>
        <p:txBody>
          <a:bodyPr/>
          <a:lstStyle/>
          <a:p>
            <a:r>
              <a:rPr lang="en-US" b="1" dirty="0" smtClean="0"/>
              <a:t>Out-of-Home Placements</a:t>
            </a:r>
            <a:endParaRPr lang="en-US" b="1" dirty="0"/>
          </a:p>
        </p:txBody>
      </p:sp>
      <p:pic>
        <p:nvPicPr>
          <p:cNvPr id="4" name="Content Placeholder 3" descr="Clipart - house"/>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480620" y="1836174"/>
            <a:ext cx="4565650" cy="4525963"/>
          </a:xfrm>
        </p:spPr>
      </p:pic>
    </p:spTree>
    <p:extLst>
      <p:ext uri="{BB962C8B-B14F-4D97-AF65-F5344CB8AC3E}">
        <p14:creationId xmlns:p14="http://schemas.microsoft.com/office/powerpoint/2010/main" val="963521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Out-of-Home Placement</a:t>
            </a:r>
            <a:endParaRPr lang="en-US" b="1" dirty="0"/>
          </a:p>
        </p:txBody>
      </p:sp>
      <p:sp>
        <p:nvSpPr>
          <p:cNvPr id="3" name="Content Placeholder 2"/>
          <p:cNvSpPr>
            <a:spLocks noGrp="1"/>
          </p:cNvSpPr>
          <p:nvPr>
            <p:ph sz="quarter" idx="1"/>
          </p:nvPr>
        </p:nvSpPr>
        <p:spPr>
          <a:xfrm>
            <a:off x="609600" y="1417638"/>
            <a:ext cx="10972800" cy="4525963"/>
          </a:xfrm>
        </p:spPr>
        <p:txBody>
          <a:bodyPr/>
          <a:lstStyle/>
          <a:p>
            <a:r>
              <a:rPr lang="en-US" dirty="0" smtClean="0"/>
              <a:t>A child/juvenile is considered to be in an out-of-home placement for purposes of court findings and permanency planning when placed with </a:t>
            </a:r>
            <a:r>
              <a:rPr lang="en-US" u="sng" dirty="0" smtClean="0"/>
              <a:t>anyone except a parent</a:t>
            </a:r>
            <a:r>
              <a:rPr lang="en-US" dirty="0" smtClean="0"/>
              <a:t> in a CHIPS, JIPS, or delinquency case</a:t>
            </a:r>
          </a:p>
          <a:p>
            <a:pPr lvl="1"/>
            <a:r>
              <a:rPr lang="en-US" dirty="0" smtClean="0"/>
              <a:t>Exceptions for placements in secure detention under certain circumstances</a:t>
            </a:r>
          </a:p>
          <a:p>
            <a:pPr lvl="1"/>
            <a:r>
              <a:rPr lang="en-US" dirty="0" smtClean="0"/>
              <a:t>See </a:t>
            </a:r>
            <a:r>
              <a:rPr lang="en-US" dirty="0"/>
              <a:t>§§ 48.38(2) &amp; 938.38(2)</a:t>
            </a:r>
          </a:p>
          <a:p>
            <a:pPr lvl="1"/>
            <a:endParaRPr lang="en-US" dirty="0"/>
          </a:p>
        </p:txBody>
      </p:sp>
    </p:spTree>
    <p:extLst>
      <p:ext uri="{BB962C8B-B14F-4D97-AF65-F5344CB8AC3E}">
        <p14:creationId xmlns:p14="http://schemas.microsoft.com/office/powerpoint/2010/main" val="1280026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Caregiver Definitions</a:t>
            </a:r>
            <a:endParaRPr lang="en-US" b="1" dirty="0"/>
          </a:p>
        </p:txBody>
      </p:sp>
      <p:sp>
        <p:nvSpPr>
          <p:cNvPr id="3" name="Content Placeholder 2"/>
          <p:cNvSpPr>
            <a:spLocks noGrp="1"/>
          </p:cNvSpPr>
          <p:nvPr>
            <p:ph sz="quarter" idx="1"/>
          </p:nvPr>
        </p:nvSpPr>
        <p:spPr>
          <a:xfrm>
            <a:off x="609600" y="1524000"/>
            <a:ext cx="10972799" cy="5105400"/>
          </a:xfrm>
        </p:spPr>
        <p:txBody>
          <a:bodyPr>
            <a:normAutofit fontScale="92500" lnSpcReduction="20000"/>
          </a:bodyPr>
          <a:lstStyle/>
          <a:p>
            <a:r>
              <a:rPr lang="en-US" b="1" dirty="0" smtClean="0"/>
              <a:t>Guardian</a:t>
            </a:r>
            <a:r>
              <a:rPr lang="en-US" dirty="0" smtClean="0"/>
              <a:t> – Person named by the court having the duty and authority of guardianship</a:t>
            </a:r>
          </a:p>
          <a:p>
            <a:r>
              <a:rPr lang="en-US" b="1" dirty="0" smtClean="0"/>
              <a:t>Legal Custodian </a:t>
            </a:r>
            <a:r>
              <a:rPr lang="en-US" dirty="0" smtClean="0"/>
              <a:t>– Legal status created by the order of a court, which confers the right and duty to protect, training and discipline the child, and to provide food, shelter, legal services, education and ordinary medial and dental care, subject to the rights, duties and responsibilities of the guardian of the child and subject to any residual parental rights and responsibilities and the provision of any court order</a:t>
            </a:r>
          </a:p>
          <a:p>
            <a:r>
              <a:rPr lang="en-US" b="1" dirty="0" smtClean="0"/>
              <a:t>Physical Custody </a:t>
            </a:r>
            <a:r>
              <a:rPr lang="en-US" dirty="0" smtClean="0"/>
              <a:t>– Actual custody of the person in the absence of a court order granting legal custody to the physical custodian </a:t>
            </a:r>
            <a:endParaRPr lang="en-US" dirty="0"/>
          </a:p>
          <a:p>
            <a:pPr lvl="1"/>
            <a:r>
              <a:rPr lang="en-US" dirty="0" smtClean="0"/>
              <a:t>Note: Physical custodian is different than legal custodian </a:t>
            </a:r>
          </a:p>
        </p:txBody>
      </p:sp>
    </p:spTree>
    <p:extLst>
      <p:ext uri="{BB962C8B-B14F-4D97-AF65-F5344CB8AC3E}">
        <p14:creationId xmlns:p14="http://schemas.microsoft.com/office/powerpoint/2010/main" val="137563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Caregiver Definitions</a:t>
            </a:r>
            <a:endParaRPr lang="en-US" b="1" dirty="0"/>
          </a:p>
        </p:txBody>
      </p:sp>
      <p:sp>
        <p:nvSpPr>
          <p:cNvPr id="3" name="Content Placeholder 2"/>
          <p:cNvSpPr>
            <a:spLocks noGrp="1"/>
          </p:cNvSpPr>
          <p:nvPr>
            <p:ph sz="quarter" idx="1"/>
          </p:nvPr>
        </p:nvSpPr>
        <p:spPr>
          <a:xfrm>
            <a:off x="609600" y="1524000"/>
            <a:ext cx="10972799" cy="5105400"/>
          </a:xfrm>
        </p:spPr>
        <p:txBody>
          <a:bodyPr>
            <a:normAutofit/>
          </a:bodyPr>
          <a:lstStyle/>
          <a:p>
            <a:r>
              <a:rPr lang="en-US" b="1" dirty="0" smtClean="0"/>
              <a:t>Relative </a:t>
            </a:r>
            <a:r>
              <a:rPr lang="en-US" dirty="0" smtClean="0"/>
              <a:t>– A parent</a:t>
            </a:r>
            <a:r>
              <a:rPr lang="en-US" dirty="0"/>
              <a:t>, stepparent, brother, sister, stepbrother, stepsister, half brother, half sister, brother-in-law, sister-in-law, first cousin, 2nd cousin, nephew, niece, uncle, aunt, </a:t>
            </a:r>
            <a:r>
              <a:rPr lang="en-US" dirty="0" smtClean="0"/>
              <a:t>step-uncle</a:t>
            </a:r>
            <a:r>
              <a:rPr lang="en-US" dirty="0"/>
              <a:t>, </a:t>
            </a:r>
            <a:r>
              <a:rPr lang="en-US" dirty="0" smtClean="0"/>
              <a:t>step-aunt</a:t>
            </a:r>
            <a:r>
              <a:rPr lang="en-US" dirty="0"/>
              <a:t>, or any person of a preceding generation as denoted by the prefix of grand, great, or great-great, whether by blood, marriage, or legal adoption, or the spouse of any person named in this subsection, even if the marriage is terminated by death or </a:t>
            </a:r>
            <a:r>
              <a:rPr lang="en-US" dirty="0" smtClean="0"/>
              <a:t>divorce </a:t>
            </a:r>
          </a:p>
          <a:p>
            <a:pPr lvl="1"/>
            <a:r>
              <a:rPr lang="en-US" dirty="0"/>
              <a:t>For purposes of </a:t>
            </a:r>
            <a:r>
              <a:rPr lang="en-US" dirty="0" smtClean="0"/>
              <a:t>placement, </a:t>
            </a:r>
            <a:r>
              <a:rPr lang="en-US" dirty="0"/>
              <a:t>“relative" also includes a parent of a sibling of the child who has legal custody of that </a:t>
            </a:r>
            <a:r>
              <a:rPr lang="en-US" dirty="0" smtClean="0"/>
              <a:t>sibling</a:t>
            </a:r>
          </a:p>
        </p:txBody>
      </p:sp>
    </p:spTree>
    <p:extLst>
      <p:ext uri="{BB962C8B-B14F-4D97-AF65-F5344CB8AC3E}">
        <p14:creationId xmlns:p14="http://schemas.microsoft.com/office/powerpoint/2010/main" val="42689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1573"/>
            <a:ext cx="12192000" cy="1325563"/>
          </a:xfrm>
        </p:spPr>
        <p:txBody>
          <a:bodyPr/>
          <a:lstStyle/>
          <a:p>
            <a:pPr algn="ctr"/>
            <a:r>
              <a:rPr lang="en-US" dirty="0">
                <a:solidFill>
                  <a:schemeClr val="bg1"/>
                </a:solidFill>
              </a:rPr>
              <a:t>How does a CHIPS case begin?</a:t>
            </a:r>
          </a:p>
        </p:txBody>
      </p:sp>
      <p:sp>
        <p:nvSpPr>
          <p:cNvPr id="3" name="Content Placeholder 2"/>
          <p:cNvSpPr>
            <a:spLocks noGrp="1"/>
          </p:cNvSpPr>
          <p:nvPr>
            <p:ph idx="1"/>
          </p:nvPr>
        </p:nvSpPr>
        <p:spPr>
          <a:xfrm>
            <a:off x="838200" y="1666374"/>
            <a:ext cx="10515600" cy="4510589"/>
          </a:xfrm>
          <a:solidFill>
            <a:schemeClr val="accent2">
              <a:lumMod val="50000"/>
            </a:schemeClr>
          </a:solidFill>
        </p:spPr>
        <p:txBody>
          <a:bodyPr>
            <a:normAutofit/>
          </a:bodyPr>
          <a:lstStyle/>
          <a:p>
            <a:r>
              <a:rPr lang="en-US" dirty="0">
                <a:solidFill>
                  <a:schemeClr val="bg1"/>
                </a:solidFill>
              </a:rPr>
              <a:t>Temporary Physical Custody (TPC)</a:t>
            </a:r>
          </a:p>
          <a:p>
            <a:pPr lvl="1"/>
            <a:r>
              <a:rPr lang="en-US" dirty="0">
                <a:solidFill>
                  <a:schemeClr val="bg1"/>
                </a:solidFill>
              </a:rPr>
              <a:t>The child is removed from the home and a Temporary Physical Custody Hearing is </a:t>
            </a:r>
            <a:r>
              <a:rPr lang="en-US" dirty="0" smtClean="0">
                <a:solidFill>
                  <a:schemeClr val="bg1"/>
                </a:solidFill>
              </a:rPr>
              <a:t>scheduled</a:t>
            </a:r>
            <a:r>
              <a:rPr lang="en-US" dirty="0">
                <a:solidFill>
                  <a:schemeClr val="bg1"/>
                </a:solidFill>
              </a:rPr>
              <a:t/>
            </a:r>
            <a:br>
              <a:rPr lang="en-US" dirty="0">
                <a:solidFill>
                  <a:schemeClr val="bg1"/>
                </a:solidFill>
              </a:rPr>
            </a:br>
            <a:endParaRPr lang="en-US" dirty="0">
              <a:solidFill>
                <a:schemeClr val="bg1"/>
              </a:solidFill>
            </a:endParaRPr>
          </a:p>
          <a:p>
            <a:r>
              <a:rPr lang="en-US" dirty="0">
                <a:solidFill>
                  <a:schemeClr val="bg1"/>
                </a:solidFill>
              </a:rPr>
              <a:t>CHIPS Petition is filed requesting </a:t>
            </a:r>
            <a:r>
              <a:rPr lang="en-US" dirty="0" smtClean="0">
                <a:solidFill>
                  <a:schemeClr val="bg1"/>
                </a:solidFill>
              </a:rPr>
              <a:t>jurisdiction</a:t>
            </a:r>
            <a:endParaRPr lang="en-US" dirty="0">
              <a:solidFill>
                <a:schemeClr val="bg1"/>
              </a:solidFill>
            </a:endParaRPr>
          </a:p>
          <a:p>
            <a:pPr lvl="1"/>
            <a:r>
              <a:rPr lang="en-US" dirty="0">
                <a:solidFill>
                  <a:schemeClr val="bg1"/>
                </a:solidFill>
              </a:rPr>
              <a:t>The CHIPS petition can be filed at the same time as the TPC, up to 72 hours after the TPC hearing, or without a TPC for an in-home </a:t>
            </a:r>
            <a:r>
              <a:rPr lang="en-US" dirty="0" smtClean="0">
                <a:solidFill>
                  <a:schemeClr val="bg1"/>
                </a:solidFill>
              </a:rPr>
              <a:t>case</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611" y="4788671"/>
            <a:ext cx="2881631" cy="1912047"/>
          </a:xfrm>
          <a:prstGeom prst="rect">
            <a:avLst/>
          </a:prstGeom>
        </p:spPr>
      </p:pic>
    </p:spTree>
    <p:extLst>
      <p:ext uri="{BB962C8B-B14F-4D97-AF65-F5344CB8AC3E}">
        <p14:creationId xmlns:p14="http://schemas.microsoft.com/office/powerpoint/2010/main" val="502329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3909" y="2"/>
            <a:ext cx="5056582" cy="658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87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10" y="0"/>
            <a:ext cx="10363200" cy="1470025"/>
          </a:xfrm>
        </p:spPr>
        <p:txBody>
          <a:bodyPr/>
          <a:lstStyle/>
          <a:p>
            <a:r>
              <a:rPr lang="en-US" b="1" dirty="0" smtClean="0"/>
              <a:t>Temporary Physical Custody (TPC)</a:t>
            </a:r>
            <a:endParaRPr lang="en-US" b="1" dirty="0"/>
          </a:p>
        </p:txBody>
      </p:sp>
      <p:pic>
        <p:nvPicPr>
          <p:cNvPr id="6" name="Picture 5" descr="Download Vector Clock Icons Calendars Computer Time Date HQ PNG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594" y="1710812"/>
            <a:ext cx="4428205" cy="4428205"/>
          </a:xfrm>
          <a:prstGeom prst="rect">
            <a:avLst/>
          </a:prstGeom>
        </p:spPr>
      </p:pic>
    </p:spTree>
    <p:extLst>
      <p:ext uri="{BB962C8B-B14F-4D97-AF65-F5344CB8AC3E}">
        <p14:creationId xmlns:p14="http://schemas.microsoft.com/office/powerpoint/2010/main" val="14850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TPC Hearing</a:t>
            </a:r>
          </a:p>
        </p:txBody>
      </p:sp>
      <p:sp>
        <p:nvSpPr>
          <p:cNvPr id="3" name="Content Placeholder 2"/>
          <p:cNvSpPr>
            <a:spLocks noGrp="1"/>
          </p:cNvSpPr>
          <p:nvPr>
            <p:ph idx="1"/>
          </p:nvPr>
        </p:nvSpPr>
        <p:spPr>
          <a:xfrm>
            <a:off x="1045029" y="1417638"/>
            <a:ext cx="10101942" cy="5135562"/>
          </a:xfrm>
        </p:spPr>
        <p:txBody>
          <a:bodyPr>
            <a:normAutofit fontScale="70000" lnSpcReduction="20000"/>
          </a:bodyPr>
          <a:lstStyle/>
          <a:p>
            <a:r>
              <a:rPr lang="en-US" dirty="0"/>
              <a:t>The TPC hearing must be held within 48 hours of removal for a CHIPS case and 24 hours </a:t>
            </a:r>
            <a:r>
              <a:rPr lang="en-US" dirty="0" smtClean="0"/>
              <a:t>for </a:t>
            </a:r>
            <a:r>
              <a:rPr lang="en-US" dirty="0"/>
              <a:t>a Delinquency and JIPS </a:t>
            </a:r>
            <a:r>
              <a:rPr lang="en-US" dirty="0" smtClean="0"/>
              <a:t>cases</a:t>
            </a:r>
            <a:endParaRPr lang="en-US" dirty="0"/>
          </a:p>
          <a:p>
            <a:pPr lvl="1"/>
            <a:r>
              <a:rPr lang="en-US" dirty="0" smtClean="0"/>
              <a:t>Time </a:t>
            </a:r>
            <a:r>
              <a:rPr lang="en-US" dirty="0"/>
              <a:t>period excludes legal holidays and </a:t>
            </a:r>
            <a:r>
              <a:rPr lang="en-US" dirty="0" smtClean="0"/>
              <a:t>weekends</a:t>
            </a:r>
            <a:r>
              <a:rPr lang="en-US" dirty="0"/>
              <a:t/>
            </a:r>
            <a:br>
              <a:rPr lang="en-US" dirty="0"/>
            </a:br>
            <a:endParaRPr lang="en-US" dirty="0"/>
          </a:p>
          <a:p>
            <a:r>
              <a:rPr lang="en-US" dirty="0"/>
              <a:t>Burden is probable cause that </a:t>
            </a:r>
            <a:r>
              <a:rPr lang="en-US" dirty="0" smtClean="0"/>
              <a:t>one of the following exists:</a:t>
            </a:r>
            <a:endParaRPr lang="en-US" dirty="0"/>
          </a:p>
          <a:p>
            <a:pPr lvl="1"/>
            <a:r>
              <a:rPr lang="en-US" dirty="0"/>
              <a:t>Child will cause injury to self </a:t>
            </a:r>
            <a:r>
              <a:rPr lang="en-US" dirty="0" smtClean="0"/>
              <a:t>OR </a:t>
            </a:r>
            <a:r>
              <a:rPr lang="en-US" dirty="0"/>
              <a:t>be subject to injury by </a:t>
            </a:r>
            <a:r>
              <a:rPr lang="en-US" dirty="0" smtClean="0"/>
              <a:t>others</a:t>
            </a:r>
            <a:endParaRPr lang="en-US" dirty="0"/>
          </a:p>
          <a:p>
            <a:pPr lvl="1"/>
            <a:r>
              <a:rPr lang="en-US" dirty="0"/>
              <a:t>Parent(s), guardian, legal custodian or other responsible adult is neglecting, refusing, unable, or unavailable to provide adequate supervision and care AND services to ensure the child's safety and well-being are not available or would be </a:t>
            </a:r>
            <a:r>
              <a:rPr lang="en-US" dirty="0" smtClean="0"/>
              <a:t>inadequate</a:t>
            </a:r>
            <a:endParaRPr lang="en-US" dirty="0"/>
          </a:p>
          <a:p>
            <a:pPr lvl="1"/>
            <a:r>
              <a:rPr lang="en-US" dirty="0"/>
              <a:t>Child will run away or be taken away, making the child unavailable for further court </a:t>
            </a:r>
            <a:r>
              <a:rPr lang="en-US" dirty="0" smtClean="0"/>
              <a:t>proceedings</a:t>
            </a:r>
            <a:endParaRPr lang="en-US" dirty="0"/>
          </a:p>
          <a:p>
            <a:pPr lvl="1"/>
            <a:r>
              <a:rPr lang="en-US" dirty="0"/>
              <a:t>Parent(s) has relinquished custody of the </a:t>
            </a:r>
            <a:r>
              <a:rPr lang="en-US" dirty="0" smtClean="0"/>
              <a:t>child</a:t>
            </a:r>
            <a:r>
              <a:rPr lang="en-US" dirty="0"/>
              <a:t/>
            </a:r>
            <a:br>
              <a:rPr lang="en-US" dirty="0"/>
            </a:br>
            <a:endParaRPr lang="en-US" dirty="0"/>
          </a:p>
          <a:p>
            <a:r>
              <a:rPr lang="en-US" dirty="0"/>
              <a:t>If proven, the court issues a temporary order regarding placement of the </a:t>
            </a:r>
            <a:r>
              <a:rPr lang="en-US" dirty="0" smtClean="0"/>
              <a:t>child</a:t>
            </a:r>
            <a:r>
              <a:rPr lang="en-US" dirty="0"/>
              <a:t/>
            </a:r>
            <a:br>
              <a:rPr lang="en-US" dirty="0"/>
            </a:br>
            <a:endParaRPr lang="en-US" dirty="0"/>
          </a:p>
          <a:p>
            <a:r>
              <a:rPr lang="en-US" dirty="0"/>
              <a:t>The CHIPS petition may be filed at the same time of the TPC hearing or within 72 hours after the TPC </a:t>
            </a:r>
            <a:r>
              <a:rPr lang="en-US" dirty="0" smtClean="0"/>
              <a:t>hearing</a:t>
            </a:r>
            <a:endParaRPr lang="en-US" dirty="0"/>
          </a:p>
        </p:txBody>
      </p:sp>
    </p:spTree>
    <p:extLst>
      <p:ext uri="{BB962C8B-B14F-4D97-AF65-F5344CB8AC3E}">
        <p14:creationId xmlns:p14="http://schemas.microsoft.com/office/powerpoint/2010/main" val="2772576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10" y="0"/>
            <a:ext cx="10363200" cy="1470025"/>
          </a:xfrm>
        </p:spPr>
        <p:txBody>
          <a:bodyPr/>
          <a:lstStyle/>
          <a:p>
            <a:r>
              <a:rPr lang="en-US" b="1" dirty="0" smtClean="0"/>
              <a:t>Petition to Disposition</a:t>
            </a:r>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672" y="2088027"/>
            <a:ext cx="5357675" cy="3973473"/>
          </a:xfrm>
          <a:prstGeom prst="rect">
            <a:avLst/>
          </a:prstGeom>
        </p:spPr>
      </p:pic>
    </p:spTree>
    <p:extLst>
      <p:ext uri="{BB962C8B-B14F-4D97-AF65-F5344CB8AC3E}">
        <p14:creationId xmlns:p14="http://schemas.microsoft.com/office/powerpoint/2010/main" val="3234405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can file a CHIPS petition?</a:t>
            </a:r>
          </a:p>
        </p:txBody>
      </p:sp>
      <p:sp>
        <p:nvSpPr>
          <p:cNvPr id="3" name="Content Placeholder 2"/>
          <p:cNvSpPr>
            <a:spLocks noGrp="1"/>
          </p:cNvSpPr>
          <p:nvPr>
            <p:ph sz="quarter" idx="1"/>
          </p:nvPr>
        </p:nvSpPr>
        <p:spPr>
          <a:xfrm>
            <a:off x="931817" y="1417638"/>
            <a:ext cx="10128069" cy="5287962"/>
          </a:xfrm>
        </p:spPr>
        <p:txBody>
          <a:bodyPr>
            <a:normAutofit lnSpcReduction="10000"/>
          </a:bodyPr>
          <a:lstStyle/>
          <a:p>
            <a:r>
              <a:rPr lang="en-US" dirty="0"/>
              <a:t>Attorney representing interests of the public</a:t>
            </a:r>
            <a:r>
              <a:rPr lang="en-US" dirty="0" smtClean="0"/>
              <a:t>, §48.09</a:t>
            </a:r>
            <a:endParaRPr lang="en-US" dirty="0"/>
          </a:p>
          <a:p>
            <a:pPr lvl="1">
              <a:spcAft>
                <a:spcPts val="1200"/>
              </a:spcAft>
            </a:pPr>
            <a:r>
              <a:rPr lang="en-US" dirty="0"/>
              <a:t>Corporation </a:t>
            </a:r>
            <a:r>
              <a:rPr lang="en-US" dirty="0" smtClean="0"/>
              <a:t>Counsel, District Attorney, or Contract Attorney</a:t>
            </a:r>
            <a:endParaRPr lang="en-US" dirty="0"/>
          </a:p>
          <a:p>
            <a:pPr>
              <a:spcAft>
                <a:spcPts val="1200"/>
              </a:spcAft>
            </a:pPr>
            <a:r>
              <a:rPr lang="en-US" dirty="0" smtClean="0"/>
              <a:t>Counsel or GAL for parent, relative, guardian, or child</a:t>
            </a:r>
            <a:endParaRPr lang="en-US" sz="2800" dirty="0" smtClean="0"/>
          </a:p>
          <a:p>
            <a:r>
              <a:rPr lang="en-US" dirty="0" smtClean="0"/>
              <a:t>Parent </a:t>
            </a:r>
            <a:r>
              <a:rPr lang="en-US" dirty="0"/>
              <a:t>or guardian, </a:t>
            </a:r>
            <a:r>
              <a:rPr lang="en-US" dirty="0" smtClean="0"/>
              <a:t>§48.13(4</a:t>
            </a:r>
            <a:r>
              <a:rPr lang="en-US" dirty="0"/>
              <a:t>)</a:t>
            </a:r>
          </a:p>
          <a:p>
            <a:pPr lvl="1">
              <a:spcAft>
                <a:spcPts val="1200"/>
              </a:spcAft>
            </a:pPr>
            <a:r>
              <a:rPr lang="en-US" dirty="0"/>
              <a:t>Unable or needs assistance to care for or provide necessary special treatment or care for </a:t>
            </a:r>
            <a:r>
              <a:rPr lang="en-US" dirty="0" smtClean="0"/>
              <a:t>child</a:t>
            </a:r>
            <a:endParaRPr lang="en-US" dirty="0"/>
          </a:p>
          <a:p>
            <a:r>
              <a:rPr lang="en-US" dirty="0"/>
              <a:t>Child who is 12 years or older, </a:t>
            </a:r>
            <a:r>
              <a:rPr lang="en-US" dirty="0" smtClean="0"/>
              <a:t>§48.13(9</a:t>
            </a:r>
            <a:r>
              <a:rPr lang="en-US" dirty="0"/>
              <a:t>)</a:t>
            </a:r>
          </a:p>
          <a:p>
            <a:pPr lvl="1"/>
            <a:r>
              <a:rPr lang="en-US" dirty="0"/>
              <a:t>In need of special treatment or care with parent, guardian or legal custodian is unwilling, neglecting, unable or needs assistance to </a:t>
            </a:r>
            <a:r>
              <a:rPr lang="en-US" dirty="0" smtClean="0"/>
              <a:t>provide</a:t>
            </a:r>
            <a:endParaRPr lang="en-US" dirty="0"/>
          </a:p>
        </p:txBody>
      </p:sp>
    </p:spTree>
    <p:extLst>
      <p:ext uri="{BB962C8B-B14F-4D97-AF65-F5344CB8AC3E}">
        <p14:creationId xmlns:p14="http://schemas.microsoft.com/office/powerpoint/2010/main" val="10534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96347" y="489857"/>
            <a:ext cx="10701891" cy="5628644"/>
          </a:xfrm>
        </p:spPr>
        <p:txBody>
          <a:bodyPr>
            <a:normAutofit/>
          </a:bodyPr>
          <a:lstStyle/>
          <a:p>
            <a:pPr marL="0" indent="0" algn="ctr">
              <a:buNone/>
            </a:pPr>
            <a:r>
              <a:rPr lang="en-US" b="1" dirty="0"/>
              <a:t>Please note that the information contained in this presentation is </a:t>
            </a:r>
            <a:r>
              <a:rPr lang="en-US" b="1" u="sng" dirty="0"/>
              <a:t>not</a:t>
            </a:r>
            <a:r>
              <a:rPr lang="en-US" b="1" dirty="0"/>
              <a:t> meant to be construed as legal advice.</a:t>
            </a:r>
          </a:p>
          <a:p>
            <a:pPr marL="0" indent="0" algn="ctr">
              <a:buNone/>
            </a:pPr>
            <a:endParaRPr lang="en-US" b="1" dirty="0"/>
          </a:p>
          <a:p>
            <a:pPr marL="0" indent="0" algn="ctr">
              <a:buNone/>
            </a:pPr>
            <a:r>
              <a:rPr lang="en-US" b="1" dirty="0"/>
              <a:t>Any guidance provided should not override a judge’s decision and authority.</a:t>
            </a:r>
          </a:p>
          <a:p>
            <a:pPr marL="0" indent="0" algn="ctr">
              <a:buNone/>
            </a:pPr>
            <a:endParaRPr lang="en-US" b="1" dirty="0"/>
          </a:p>
          <a:p>
            <a:pPr marL="0" indent="0" algn="ctr">
              <a:buNone/>
            </a:pPr>
            <a:r>
              <a:rPr lang="en-US" b="1" dirty="0" smtClean="0"/>
              <a:t>Questions are welcome; however, CCIP is unable to provide input on individual cases.</a:t>
            </a:r>
          </a:p>
          <a:p>
            <a:pPr marL="0" indent="0" algn="ctr">
              <a:buNone/>
            </a:pPr>
            <a:endParaRPr lang="en-US" b="1" dirty="0"/>
          </a:p>
          <a:p>
            <a:pPr marL="0" indent="0" algn="ctr">
              <a:buNone/>
            </a:pPr>
            <a:r>
              <a:rPr lang="en-US" b="1" dirty="0"/>
              <a:t>Thank you!</a:t>
            </a:r>
          </a:p>
          <a:p>
            <a:pPr marL="0" indent="0" algn="ctr">
              <a:buNone/>
            </a:pPr>
            <a:endParaRPr lang="en-US" dirty="0"/>
          </a:p>
        </p:txBody>
      </p:sp>
    </p:spTree>
    <p:extLst>
      <p:ext uri="{BB962C8B-B14F-4D97-AF65-F5344CB8AC3E}">
        <p14:creationId xmlns:p14="http://schemas.microsoft.com/office/powerpoint/2010/main" val="1266658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99378"/>
            <a:ext cx="10972800" cy="1143000"/>
          </a:xfrm>
        </p:spPr>
        <p:txBody>
          <a:bodyPr/>
          <a:lstStyle/>
          <a:p>
            <a:r>
              <a:rPr lang="en-US" b="1" dirty="0"/>
              <a:t>CHIPS </a:t>
            </a:r>
            <a:r>
              <a:rPr lang="en-US" b="1" dirty="0" smtClean="0"/>
              <a:t>GROUNDS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636" y="1097186"/>
            <a:ext cx="5146679" cy="515883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097187"/>
            <a:ext cx="5346975" cy="5378726"/>
          </a:xfrm>
          <a:prstGeom prst="rect">
            <a:avLst/>
          </a:prstGeom>
        </p:spPr>
      </p:pic>
    </p:spTree>
    <p:extLst>
      <p:ext uri="{BB962C8B-B14F-4D97-AF65-F5344CB8AC3E}">
        <p14:creationId xmlns:p14="http://schemas.microsoft.com/office/powerpoint/2010/main" val="27023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CHIPS </a:t>
            </a:r>
            <a:r>
              <a:rPr lang="en-US" b="1" dirty="0" smtClean="0"/>
              <a:t>Grounds/Allegations </a:t>
            </a:r>
            <a:r>
              <a:rPr lang="en-US" dirty="0" smtClean="0"/>
              <a:t>– </a:t>
            </a:r>
            <a:r>
              <a:rPr lang="en-US" sz="3100" dirty="0" smtClean="0"/>
              <a:t>§§ </a:t>
            </a:r>
            <a:r>
              <a:rPr lang="en-US" sz="3100" dirty="0"/>
              <a:t>48.13 (10) &amp; (10m)</a:t>
            </a:r>
          </a:p>
        </p:txBody>
      </p:sp>
      <p:sp>
        <p:nvSpPr>
          <p:cNvPr id="3" name="Content Placeholder 2"/>
          <p:cNvSpPr>
            <a:spLocks noGrp="1"/>
          </p:cNvSpPr>
          <p:nvPr>
            <p:ph idx="1"/>
          </p:nvPr>
        </p:nvSpPr>
        <p:spPr>
          <a:xfrm>
            <a:off x="838200" y="1417638"/>
            <a:ext cx="10515600" cy="5148625"/>
          </a:xfrm>
        </p:spPr>
        <p:txBody>
          <a:bodyPr>
            <a:noAutofit/>
          </a:bodyPr>
          <a:lstStyle/>
          <a:p>
            <a:pPr>
              <a:spcBef>
                <a:spcPts val="0"/>
              </a:spcBef>
              <a:spcAft>
                <a:spcPts val="600"/>
              </a:spcAft>
            </a:pPr>
            <a:r>
              <a:rPr lang="en-US" sz="2300" dirty="0"/>
              <a:t>There are 16 CHIPS grounds alleging that a child is need of protection or </a:t>
            </a:r>
            <a:r>
              <a:rPr lang="en-US" sz="2300" dirty="0" smtClean="0"/>
              <a:t>services </a:t>
            </a:r>
            <a:endParaRPr lang="en-US" sz="2300" dirty="0"/>
          </a:p>
          <a:p>
            <a:pPr lvl="1">
              <a:spcBef>
                <a:spcPts val="0"/>
              </a:spcBef>
              <a:spcAft>
                <a:spcPts val="1200"/>
              </a:spcAft>
            </a:pPr>
            <a:r>
              <a:rPr lang="en-US" sz="2200" dirty="0"/>
              <a:t>The most frequently filed grounds are </a:t>
            </a:r>
            <a:r>
              <a:rPr lang="en-US" sz="2200" b="1" dirty="0"/>
              <a:t>(10</a:t>
            </a:r>
            <a:r>
              <a:rPr lang="en-US" sz="2200" b="1" dirty="0" smtClean="0"/>
              <a:t>)</a:t>
            </a:r>
            <a:r>
              <a:rPr lang="en-US" sz="2200" dirty="0" smtClean="0"/>
              <a:t>,</a:t>
            </a:r>
            <a:r>
              <a:rPr lang="en-US" sz="2200" b="1" dirty="0" smtClean="0"/>
              <a:t> </a:t>
            </a:r>
            <a:r>
              <a:rPr lang="en-US" sz="2200" b="1" dirty="0"/>
              <a:t>(10m</a:t>
            </a:r>
            <a:r>
              <a:rPr lang="en-US" sz="2200" b="1" dirty="0" smtClean="0"/>
              <a:t>)</a:t>
            </a:r>
            <a:r>
              <a:rPr lang="en-US" sz="2200" dirty="0" smtClean="0"/>
              <a:t>,</a:t>
            </a:r>
            <a:r>
              <a:rPr lang="en-US" sz="2200" b="1" dirty="0" smtClean="0"/>
              <a:t> </a:t>
            </a:r>
            <a:r>
              <a:rPr lang="en-US" sz="2200" b="1" dirty="0"/>
              <a:t>(3</a:t>
            </a:r>
            <a:r>
              <a:rPr lang="en-US" sz="2200" b="1" dirty="0" smtClean="0"/>
              <a:t>)</a:t>
            </a:r>
            <a:r>
              <a:rPr lang="en-US" sz="2200" dirty="0" smtClean="0"/>
              <a:t>, and</a:t>
            </a:r>
            <a:r>
              <a:rPr lang="en-US" sz="2200" b="1" dirty="0" smtClean="0"/>
              <a:t> </a:t>
            </a:r>
            <a:r>
              <a:rPr lang="en-US" sz="2200" b="1" dirty="0"/>
              <a:t>(3m</a:t>
            </a:r>
            <a:r>
              <a:rPr lang="en-US" sz="2200" b="1" dirty="0" smtClean="0"/>
              <a:t>)</a:t>
            </a:r>
            <a:r>
              <a:rPr lang="en-US" sz="2200" dirty="0" smtClean="0"/>
              <a:t>:</a:t>
            </a:r>
            <a:endParaRPr lang="en-US" sz="2200" b="1" dirty="0"/>
          </a:p>
          <a:p>
            <a:pPr>
              <a:spcBef>
                <a:spcPts val="0"/>
              </a:spcBef>
              <a:spcAft>
                <a:spcPts val="600"/>
              </a:spcAft>
            </a:pPr>
            <a:r>
              <a:rPr lang="en-US" sz="2300" b="1" dirty="0"/>
              <a:t>(10) </a:t>
            </a:r>
            <a:r>
              <a:rPr lang="en-US" sz="2300" dirty="0"/>
              <a:t>The child's parent, guardian or legal custodian </a:t>
            </a:r>
            <a:r>
              <a:rPr lang="en-US" sz="2300" b="1" dirty="0"/>
              <a:t>neglects, refuses or is unable</a:t>
            </a:r>
            <a:r>
              <a:rPr lang="en-US" sz="2300" dirty="0"/>
              <a:t> for reasons other than poverty to provide necessary care, food, clothing, medical or dental care or shelter so as to seriously endanger the physical health of the </a:t>
            </a:r>
            <a:r>
              <a:rPr lang="en-US" sz="2300" dirty="0" smtClean="0"/>
              <a:t>child</a:t>
            </a:r>
            <a:endParaRPr lang="en-US" sz="2300" dirty="0"/>
          </a:p>
          <a:p>
            <a:pPr>
              <a:spcBef>
                <a:spcPts val="0"/>
              </a:spcBef>
              <a:spcAft>
                <a:spcPts val="600"/>
              </a:spcAft>
            </a:pPr>
            <a:r>
              <a:rPr lang="en-US" sz="2300" b="1" dirty="0"/>
              <a:t>(10m) </a:t>
            </a:r>
            <a:r>
              <a:rPr lang="en-US" sz="2300" dirty="0"/>
              <a:t>The child's parent, guardian or legal custodian is </a:t>
            </a:r>
            <a:r>
              <a:rPr lang="en-US" sz="2300" b="1" dirty="0"/>
              <a:t>at substantial risk of neglecting, refusing or being unable </a:t>
            </a:r>
            <a:r>
              <a:rPr lang="en-US" sz="2300" dirty="0"/>
              <a:t>for reasons other than poverty to provide necessary care, food, clothing, medical or dental care or shelter so as to endanger seriously the physical health of the child, based on reliable and credible information that the child's parent, guardian or legal custodian has neglected, refused or been unable for reasons other than poverty to provide necessary care, food, clothing, medical or dental care or shelter so as to endanger seriously the physical health of another child in the </a:t>
            </a:r>
            <a:r>
              <a:rPr lang="en-US" sz="2300" dirty="0" smtClean="0"/>
              <a:t>home</a:t>
            </a:r>
            <a:endParaRPr lang="en-US" sz="2300" dirty="0"/>
          </a:p>
        </p:txBody>
      </p:sp>
    </p:spTree>
    <p:extLst>
      <p:ext uri="{BB962C8B-B14F-4D97-AF65-F5344CB8AC3E}">
        <p14:creationId xmlns:p14="http://schemas.microsoft.com/office/powerpoint/2010/main" val="3841578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CHIPS </a:t>
            </a:r>
            <a:r>
              <a:rPr lang="en-US" b="1" dirty="0" smtClean="0"/>
              <a:t>Grounds/Allegations </a:t>
            </a:r>
            <a:r>
              <a:rPr lang="en-US" dirty="0" smtClean="0"/>
              <a:t>– </a:t>
            </a:r>
            <a:r>
              <a:rPr lang="en-US" sz="3100" dirty="0" smtClean="0"/>
              <a:t>§§ 48.13 </a:t>
            </a:r>
            <a:r>
              <a:rPr lang="en-US" sz="3100" dirty="0"/>
              <a:t>(3) &amp; (3m)</a:t>
            </a:r>
            <a:endParaRPr lang="en-US" dirty="0"/>
          </a:p>
        </p:txBody>
      </p:sp>
      <p:sp>
        <p:nvSpPr>
          <p:cNvPr id="3" name="Content Placeholder 2"/>
          <p:cNvSpPr>
            <a:spLocks noGrp="1"/>
          </p:cNvSpPr>
          <p:nvPr>
            <p:ph idx="1"/>
          </p:nvPr>
        </p:nvSpPr>
        <p:spPr>
          <a:xfrm>
            <a:off x="609600" y="1513490"/>
            <a:ext cx="10972800" cy="5023943"/>
          </a:xfrm>
        </p:spPr>
        <p:txBody>
          <a:bodyPr>
            <a:normAutofit fontScale="70000" lnSpcReduction="20000"/>
          </a:bodyPr>
          <a:lstStyle/>
          <a:p>
            <a:pPr>
              <a:spcBef>
                <a:spcPts val="0"/>
              </a:spcBef>
              <a:spcAft>
                <a:spcPts val="600"/>
              </a:spcAft>
            </a:pPr>
            <a:r>
              <a:rPr lang="en-US" sz="3300" b="1" dirty="0"/>
              <a:t>(3) </a:t>
            </a:r>
            <a:r>
              <a:rPr lang="en-US" sz="3300" dirty="0"/>
              <a:t>The child has been the </a:t>
            </a:r>
            <a:r>
              <a:rPr lang="en-US" sz="3300" b="1" dirty="0"/>
              <a:t>victim of abuse</a:t>
            </a:r>
            <a:r>
              <a:rPr lang="en-US" sz="3300" dirty="0"/>
              <a:t>, as defined in </a:t>
            </a:r>
            <a:r>
              <a:rPr lang="en-US" sz="3300" dirty="0" smtClean="0"/>
              <a:t>§</a:t>
            </a:r>
            <a:r>
              <a:rPr lang="en-US" sz="3300" dirty="0"/>
              <a:t> 48.02 including injury that is self-inflicted or inflicted by </a:t>
            </a:r>
            <a:r>
              <a:rPr lang="en-US" sz="3300" dirty="0" smtClean="0"/>
              <a:t>another</a:t>
            </a:r>
            <a:endParaRPr lang="en-US" sz="3300" dirty="0"/>
          </a:p>
          <a:p>
            <a:pPr>
              <a:spcBef>
                <a:spcPts val="0"/>
              </a:spcBef>
              <a:spcAft>
                <a:spcPts val="1200"/>
              </a:spcAft>
            </a:pPr>
            <a:r>
              <a:rPr lang="en-US" sz="3300" b="1" dirty="0"/>
              <a:t>(3m) </a:t>
            </a:r>
            <a:r>
              <a:rPr lang="en-US" sz="3300" dirty="0"/>
              <a:t>The child is at </a:t>
            </a:r>
            <a:r>
              <a:rPr lang="en-US" sz="3300" b="1" dirty="0"/>
              <a:t>substantial risk of becoming the victim of abuse</a:t>
            </a:r>
            <a:r>
              <a:rPr lang="en-US" sz="3300" dirty="0"/>
              <a:t>, as defined in </a:t>
            </a:r>
            <a:r>
              <a:rPr lang="en-US" sz="3300" dirty="0" smtClean="0"/>
              <a:t>§</a:t>
            </a:r>
            <a:r>
              <a:rPr lang="en-US" sz="3300" dirty="0"/>
              <a:t> 48.02, including injury that is self-inflicted or inflicted by another, based on reliable and credible information that another child in the home has been the victim of such </a:t>
            </a:r>
            <a:r>
              <a:rPr lang="en-US" sz="3300" dirty="0" smtClean="0"/>
              <a:t>abuse</a:t>
            </a:r>
            <a:endParaRPr lang="en-US" sz="3300" dirty="0"/>
          </a:p>
          <a:p>
            <a:pPr>
              <a:spcBef>
                <a:spcPts val="0"/>
              </a:spcBef>
              <a:spcAft>
                <a:spcPts val="600"/>
              </a:spcAft>
            </a:pPr>
            <a:r>
              <a:rPr lang="en-US" sz="3300" dirty="0"/>
              <a:t>Victim of abuse under § </a:t>
            </a:r>
            <a:r>
              <a:rPr lang="en-US" sz="3300" dirty="0" smtClean="0"/>
              <a:t>48.02</a:t>
            </a:r>
            <a:r>
              <a:rPr lang="en-US" sz="3300" dirty="0"/>
              <a:t>:</a:t>
            </a:r>
          </a:p>
          <a:p>
            <a:pPr lvl="1">
              <a:spcBef>
                <a:spcPts val="0"/>
              </a:spcBef>
              <a:spcAft>
                <a:spcPts val="600"/>
              </a:spcAft>
            </a:pPr>
            <a:r>
              <a:rPr lang="en-US" sz="3200" dirty="0"/>
              <a:t>Physical injury other than accidental </a:t>
            </a:r>
            <a:r>
              <a:rPr lang="en-US" sz="3200" dirty="0" smtClean="0"/>
              <a:t>means </a:t>
            </a:r>
            <a:endParaRPr lang="en-US" sz="3200" dirty="0"/>
          </a:p>
          <a:p>
            <a:pPr lvl="1">
              <a:spcBef>
                <a:spcPts val="0"/>
              </a:spcBef>
              <a:spcAft>
                <a:spcPts val="600"/>
              </a:spcAft>
            </a:pPr>
            <a:r>
              <a:rPr lang="en-US" sz="3200" dirty="0"/>
              <a:t>Sexual intercourse or sexual contact</a:t>
            </a:r>
          </a:p>
          <a:p>
            <a:pPr lvl="1">
              <a:spcBef>
                <a:spcPts val="0"/>
              </a:spcBef>
              <a:spcAft>
                <a:spcPts val="600"/>
              </a:spcAft>
            </a:pPr>
            <a:r>
              <a:rPr lang="en-US" sz="3200" dirty="0"/>
              <a:t>Manufacturing methamphetamine:</a:t>
            </a:r>
          </a:p>
          <a:p>
            <a:pPr lvl="2">
              <a:spcBef>
                <a:spcPts val="0"/>
              </a:spcBef>
              <a:spcAft>
                <a:spcPts val="600"/>
              </a:spcAft>
            </a:pPr>
            <a:r>
              <a:rPr lang="en-US" sz="3200" dirty="0"/>
              <a:t>With a child physically present during the </a:t>
            </a:r>
            <a:r>
              <a:rPr lang="en-US" sz="3200" dirty="0" smtClean="0"/>
              <a:t>manufacture;</a:t>
            </a:r>
            <a:endParaRPr lang="en-US" sz="3200" dirty="0"/>
          </a:p>
          <a:p>
            <a:pPr lvl="2">
              <a:spcBef>
                <a:spcPts val="0"/>
              </a:spcBef>
              <a:spcAft>
                <a:spcPts val="600"/>
              </a:spcAft>
            </a:pPr>
            <a:r>
              <a:rPr lang="en-US" sz="3200" dirty="0"/>
              <a:t>In a child's home, on the premises of a child's home, or in a motor vehicle located on the premises of a child's </a:t>
            </a:r>
            <a:r>
              <a:rPr lang="en-US" sz="3200" dirty="0" smtClean="0"/>
              <a:t>home; or</a:t>
            </a:r>
            <a:endParaRPr lang="en-US" sz="3200" dirty="0"/>
          </a:p>
          <a:p>
            <a:pPr lvl="2">
              <a:spcBef>
                <a:spcPts val="0"/>
              </a:spcBef>
              <a:spcAft>
                <a:spcPts val="600"/>
              </a:spcAft>
            </a:pPr>
            <a:r>
              <a:rPr lang="en-US" sz="3200" dirty="0"/>
              <a:t>Under any other circumstances in which a reasonable person should have known that the manufacture would be seen, smelled, or heard by a </a:t>
            </a:r>
            <a:r>
              <a:rPr lang="en-US" sz="3200" dirty="0" smtClean="0"/>
              <a:t>child</a:t>
            </a:r>
            <a:endParaRPr lang="en-US" sz="2900" dirty="0"/>
          </a:p>
        </p:txBody>
      </p:sp>
    </p:spTree>
    <p:extLst>
      <p:ext uri="{BB962C8B-B14F-4D97-AF65-F5344CB8AC3E}">
        <p14:creationId xmlns:p14="http://schemas.microsoft.com/office/powerpoint/2010/main" val="2462369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1783"/>
            <a:ext cx="10972800" cy="1143000"/>
          </a:xfrm>
        </p:spPr>
        <p:txBody>
          <a:bodyPr>
            <a:normAutofit fontScale="90000"/>
          </a:bodyPr>
          <a:lstStyle/>
          <a:p>
            <a:r>
              <a:rPr lang="en-US" sz="4900" b="1" dirty="0"/>
              <a:t>CHIPS </a:t>
            </a:r>
            <a:r>
              <a:rPr lang="en-US" sz="4900" b="1" dirty="0" smtClean="0"/>
              <a:t>Grounds/Allegations </a:t>
            </a:r>
            <a:r>
              <a:rPr lang="en-US" dirty="0" smtClean="0"/>
              <a:t>– </a:t>
            </a:r>
            <a:r>
              <a:rPr lang="en-US" sz="3400" dirty="0" smtClean="0"/>
              <a:t>§ 48.13 (</a:t>
            </a:r>
            <a:r>
              <a:rPr lang="en-US" sz="3400" dirty="0"/>
              <a:t>4)</a:t>
            </a:r>
            <a:r>
              <a:rPr lang="en-US" sz="3100" dirty="0"/>
              <a:t/>
            </a:r>
            <a:br>
              <a:rPr lang="en-US" sz="3100" dirty="0"/>
            </a:br>
            <a:endParaRPr lang="en-US" sz="3100" dirty="0"/>
          </a:p>
        </p:txBody>
      </p:sp>
      <p:sp>
        <p:nvSpPr>
          <p:cNvPr id="3" name="Content Placeholder 2"/>
          <p:cNvSpPr>
            <a:spLocks noGrp="1"/>
          </p:cNvSpPr>
          <p:nvPr>
            <p:ph idx="1"/>
          </p:nvPr>
        </p:nvSpPr>
        <p:spPr>
          <a:xfrm>
            <a:off x="838200" y="1302384"/>
            <a:ext cx="10515600" cy="5284900"/>
          </a:xfrm>
        </p:spPr>
        <p:txBody>
          <a:bodyPr>
            <a:noAutofit/>
          </a:bodyPr>
          <a:lstStyle/>
          <a:p>
            <a:pPr>
              <a:spcBef>
                <a:spcPts val="0"/>
              </a:spcBef>
              <a:spcAft>
                <a:spcPts val="600"/>
              </a:spcAft>
            </a:pPr>
            <a:r>
              <a:rPr lang="en-US" sz="2600" b="1" dirty="0" smtClean="0"/>
              <a:t>(4)</a:t>
            </a:r>
            <a:r>
              <a:rPr lang="en-US" sz="2600" b="1" dirty="0"/>
              <a:t> </a:t>
            </a:r>
            <a:r>
              <a:rPr lang="en-US" sz="2600" dirty="0"/>
              <a:t>The child's parent or guardian signs the petition requesting jurisdiction under this subsection and is unable or needs assistance to care for or provide necessary special treatment or care for the </a:t>
            </a:r>
            <a:r>
              <a:rPr lang="en-US" sz="2600" dirty="0" smtClean="0"/>
              <a:t>child</a:t>
            </a:r>
          </a:p>
          <a:p>
            <a:pPr lvl="1">
              <a:spcBef>
                <a:spcPts val="0"/>
              </a:spcBef>
              <a:spcAft>
                <a:spcPts val="600"/>
              </a:spcAft>
            </a:pPr>
            <a:r>
              <a:rPr lang="en-US" sz="2400" dirty="0" smtClean="0"/>
              <a:t>"</a:t>
            </a:r>
            <a:r>
              <a:rPr lang="en-US" sz="2400" dirty="0"/>
              <a:t>Special treatment or care" </a:t>
            </a:r>
            <a:r>
              <a:rPr lang="en-US" sz="2400" dirty="0" smtClean="0"/>
              <a:t>means professional </a:t>
            </a:r>
            <a:r>
              <a:rPr lang="en-US" sz="2400" dirty="0"/>
              <a:t>services which need to be provided to </a:t>
            </a:r>
            <a:r>
              <a:rPr lang="en-US" sz="2400" dirty="0" smtClean="0"/>
              <a:t>the child or his/her </a:t>
            </a:r>
            <a:r>
              <a:rPr lang="en-US" sz="2400" dirty="0"/>
              <a:t>family to protect </a:t>
            </a:r>
            <a:r>
              <a:rPr lang="en-US" sz="2400" dirty="0" smtClean="0"/>
              <a:t>the well-being </a:t>
            </a:r>
            <a:r>
              <a:rPr lang="en-US" sz="2400" dirty="0"/>
              <a:t>of the child, to prevent placement of </a:t>
            </a:r>
            <a:r>
              <a:rPr lang="en-US" sz="2400" dirty="0" smtClean="0"/>
              <a:t>the child </a:t>
            </a:r>
            <a:r>
              <a:rPr lang="en-US" sz="2400" dirty="0"/>
              <a:t>outside of the home, </a:t>
            </a:r>
            <a:r>
              <a:rPr lang="en-US" sz="2400" dirty="0" smtClean="0"/>
              <a:t>or </a:t>
            </a:r>
            <a:r>
              <a:rPr lang="en-US" sz="2400" dirty="0"/>
              <a:t>to meet </a:t>
            </a:r>
            <a:r>
              <a:rPr lang="en-US" sz="2400" dirty="0" smtClean="0"/>
              <a:t>the special </a:t>
            </a:r>
            <a:r>
              <a:rPr lang="en-US" sz="2400" dirty="0"/>
              <a:t>needs of </a:t>
            </a:r>
            <a:r>
              <a:rPr lang="en-US" sz="2400" dirty="0" smtClean="0"/>
              <a:t>the child. </a:t>
            </a:r>
            <a:r>
              <a:rPr lang="en-US" sz="2400" dirty="0"/>
              <a:t>This term includes, but is not limited to, medical, psychological, </a:t>
            </a:r>
            <a:r>
              <a:rPr lang="en-US" sz="2400" dirty="0" smtClean="0"/>
              <a:t>or psychiatric </a:t>
            </a:r>
            <a:r>
              <a:rPr lang="en-US" sz="2400" dirty="0"/>
              <a:t>treatment; alcohol or other drug abuse treatment; or other services that </a:t>
            </a:r>
            <a:r>
              <a:rPr lang="en-US" sz="2400" dirty="0" smtClean="0"/>
              <a:t>are necessary </a:t>
            </a:r>
            <a:r>
              <a:rPr lang="en-US" sz="2400" dirty="0"/>
              <a:t>and appropriate.</a:t>
            </a:r>
          </a:p>
        </p:txBody>
      </p:sp>
    </p:spTree>
    <p:extLst>
      <p:ext uri="{BB962C8B-B14F-4D97-AF65-F5344CB8AC3E}">
        <p14:creationId xmlns:p14="http://schemas.microsoft.com/office/powerpoint/2010/main" val="364014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976"/>
            <a:ext cx="10972800" cy="1143000"/>
          </a:xfrm>
        </p:spPr>
        <p:txBody>
          <a:bodyPr>
            <a:normAutofit/>
          </a:bodyPr>
          <a:lstStyle/>
          <a:p>
            <a:r>
              <a:rPr lang="en-US" b="1" dirty="0"/>
              <a:t>Representation of Children</a:t>
            </a:r>
          </a:p>
        </p:txBody>
      </p:sp>
      <p:sp>
        <p:nvSpPr>
          <p:cNvPr id="3" name="Content Placeholder 2"/>
          <p:cNvSpPr>
            <a:spLocks noGrp="1"/>
          </p:cNvSpPr>
          <p:nvPr>
            <p:ph sz="quarter" idx="1"/>
          </p:nvPr>
        </p:nvSpPr>
        <p:spPr>
          <a:xfrm>
            <a:off x="1041763" y="1417638"/>
            <a:ext cx="10108474" cy="5105400"/>
          </a:xfrm>
        </p:spPr>
        <p:txBody>
          <a:bodyPr>
            <a:noAutofit/>
          </a:bodyPr>
          <a:lstStyle/>
          <a:p>
            <a:r>
              <a:rPr lang="en-US" sz="2800" dirty="0"/>
              <a:t>Guardian ad Litem (GAL)</a:t>
            </a:r>
          </a:p>
          <a:p>
            <a:pPr lvl="1"/>
            <a:r>
              <a:rPr lang="en-US" sz="2400" dirty="0"/>
              <a:t>Represents child’s best interests</a:t>
            </a:r>
          </a:p>
          <a:p>
            <a:pPr lvl="1"/>
            <a:r>
              <a:rPr lang="en-US" sz="2400" dirty="0"/>
              <a:t>In Wisconsin, must be an attorney</a:t>
            </a:r>
          </a:p>
          <a:p>
            <a:pPr lvl="1"/>
            <a:r>
              <a:rPr lang="en-US" sz="2400" dirty="0"/>
              <a:t>Functions independently</a:t>
            </a:r>
          </a:p>
          <a:p>
            <a:pPr lvl="1"/>
            <a:r>
              <a:rPr lang="en-US" sz="2400" dirty="0"/>
              <a:t>Requirements, unless granted leave by court, </a:t>
            </a:r>
            <a:r>
              <a:rPr lang="en-US" sz="2400" dirty="0" smtClean="0"/>
              <a:t>§ 48.235</a:t>
            </a:r>
            <a:r>
              <a:rPr lang="en-US" sz="2400" dirty="0"/>
              <a:t>:</a:t>
            </a:r>
          </a:p>
          <a:p>
            <a:pPr lvl="2"/>
            <a:r>
              <a:rPr lang="en-US" sz="2000" dirty="0"/>
              <a:t>Meet with the </a:t>
            </a:r>
            <a:r>
              <a:rPr lang="en-US" sz="2000" dirty="0" smtClean="0"/>
              <a:t>child</a:t>
            </a:r>
            <a:endParaRPr lang="en-US" sz="2000" dirty="0"/>
          </a:p>
          <a:p>
            <a:pPr lvl="2"/>
            <a:r>
              <a:rPr lang="en-US" sz="2000" dirty="0"/>
              <a:t>Assess appropriateness and safety of child’s </a:t>
            </a:r>
            <a:r>
              <a:rPr lang="en-US" sz="2000" dirty="0" smtClean="0"/>
              <a:t>environment</a:t>
            </a:r>
            <a:endParaRPr lang="en-US" sz="2000" dirty="0"/>
          </a:p>
          <a:p>
            <a:pPr lvl="2"/>
            <a:r>
              <a:rPr lang="en-US" sz="2000" dirty="0"/>
              <a:t>Interview child if old enough to communicate and determine child’s goals and concerns regarding </a:t>
            </a:r>
            <a:r>
              <a:rPr lang="en-US" sz="2000" dirty="0" smtClean="0"/>
              <a:t>placement</a:t>
            </a:r>
            <a:endParaRPr lang="en-US" sz="2000" dirty="0"/>
          </a:p>
          <a:p>
            <a:pPr lvl="2"/>
            <a:r>
              <a:rPr lang="en-US" sz="2000" dirty="0"/>
              <a:t>Make clear and specific recommendations to the </a:t>
            </a:r>
            <a:r>
              <a:rPr lang="en-US" sz="2000" dirty="0" smtClean="0"/>
              <a:t>court</a:t>
            </a:r>
            <a:endParaRPr lang="en-US" sz="2000" dirty="0"/>
          </a:p>
          <a:p>
            <a:pPr lvl="2"/>
            <a:r>
              <a:rPr lang="en-US" sz="2000" dirty="0"/>
              <a:t>Notify court if the best interests of the child are substantially inconsistent with the wishes of that </a:t>
            </a:r>
            <a:r>
              <a:rPr lang="en-US" sz="2000" dirty="0" smtClean="0"/>
              <a:t>person</a:t>
            </a:r>
            <a:endParaRPr lang="en-US" sz="2000" dirty="0"/>
          </a:p>
          <a:p>
            <a:pPr lvl="1"/>
            <a:r>
              <a:rPr lang="en-US" sz="2400" b="1" dirty="0"/>
              <a:t>Statement of Guardian ad Litem </a:t>
            </a:r>
            <a:r>
              <a:rPr lang="en-US" sz="2400" b="1" dirty="0" smtClean="0"/>
              <a:t>- JD-1799 </a:t>
            </a:r>
            <a:r>
              <a:rPr lang="en-US" sz="2400" i="1" dirty="0" smtClean="0"/>
              <a:t>(optional form)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6302" y="1174313"/>
            <a:ext cx="2766098" cy="1835388"/>
          </a:xfrm>
          <a:prstGeom prst="rect">
            <a:avLst/>
          </a:prstGeom>
        </p:spPr>
      </p:pic>
    </p:spTree>
    <p:extLst>
      <p:ext uri="{BB962C8B-B14F-4D97-AF65-F5344CB8AC3E}">
        <p14:creationId xmlns:p14="http://schemas.microsoft.com/office/powerpoint/2010/main" val="3889261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Representation of </a:t>
            </a:r>
            <a:r>
              <a:rPr lang="en-US" b="1" dirty="0" smtClean="0"/>
              <a:t>Children – CHIPS Case</a:t>
            </a:r>
            <a:endParaRPr lang="en-US" b="1" dirty="0"/>
          </a:p>
        </p:txBody>
      </p:sp>
      <p:sp>
        <p:nvSpPr>
          <p:cNvPr id="3" name="Content Placeholder 2"/>
          <p:cNvSpPr>
            <a:spLocks noGrp="1"/>
          </p:cNvSpPr>
          <p:nvPr>
            <p:ph idx="1"/>
          </p:nvPr>
        </p:nvSpPr>
        <p:spPr/>
        <p:txBody>
          <a:bodyPr>
            <a:normAutofit fontScale="77500" lnSpcReduction="20000"/>
          </a:bodyPr>
          <a:lstStyle/>
          <a:p>
            <a:r>
              <a:rPr lang="en-US" sz="3900" dirty="0"/>
              <a:t>Adversary Counsel</a:t>
            </a:r>
          </a:p>
          <a:p>
            <a:pPr lvl="1"/>
            <a:r>
              <a:rPr lang="en-US" sz="3200" dirty="0"/>
              <a:t>Generally, appointed for children 12 years or </a:t>
            </a:r>
            <a:r>
              <a:rPr lang="en-US" sz="3200" dirty="0" smtClean="0"/>
              <a:t>older</a:t>
            </a:r>
            <a:endParaRPr lang="en-US" sz="3200" dirty="0"/>
          </a:p>
          <a:p>
            <a:pPr lvl="2"/>
            <a:r>
              <a:rPr lang="en-US" sz="3200" dirty="0"/>
              <a:t>May also have a Guardian ad </a:t>
            </a:r>
            <a:r>
              <a:rPr lang="en-US" sz="3200" dirty="0" smtClean="0"/>
              <a:t>Litem – it depends on the case</a:t>
            </a:r>
            <a:endParaRPr lang="en-US" sz="3200" dirty="0"/>
          </a:p>
          <a:p>
            <a:pPr lvl="1"/>
            <a:r>
              <a:rPr lang="en-US" sz="3200" dirty="0"/>
              <a:t>Represents child’s wishes.</a:t>
            </a:r>
          </a:p>
          <a:p>
            <a:pPr lvl="2"/>
            <a:r>
              <a:rPr lang="en-US" sz="3200" dirty="0"/>
              <a:t>“…shall advance and protect the legal rights of the party represented…”</a:t>
            </a:r>
          </a:p>
          <a:p>
            <a:pPr lvl="1"/>
            <a:r>
              <a:rPr lang="en-US" sz="3200" dirty="0"/>
              <a:t>Typically appointed through the State Public Defender’s Office. </a:t>
            </a:r>
          </a:p>
          <a:p>
            <a:pPr lvl="2">
              <a:spcAft>
                <a:spcPts val="1200"/>
              </a:spcAft>
            </a:pPr>
            <a:r>
              <a:rPr lang="en-US" sz="3200" dirty="0" err="1"/>
              <a:t>Indigency</a:t>
            </a:r>
            <a:r>
              <a:rPr lang="en-US" sz="3200" dirty="0"/>
              <a:t> determination </a:t>
            </a:r>
            <a:r>
              <a:rPr lang="en-US" sz="3200" dirty="0" smtClean="0"/>
              <a:t>is not required</a:t>
            </a:r>
          </a:p>
          <a:p>
            <a:r>
              <a:rPr lang="en-US" sz="3900" dirty="0" smtClean="0"/>
              <a:t>Remember </a:t>
            </a:r>
            <a:r>
              <a:rPr lang="en-US" sz="3900" dirty="0"/>
              <a:t>to refer children 12 years of age and older to SPD for appointment of counsel as soon as </a:t>
            </a:r>
            <a:r>
              <a:rPr lang="en-US" sz="3900" dirty="0" smtClean="0"/>
              <a:t>possible - §§ </a:t>
            </a:r>
            <a:r>
              <a:rPr lang="en-US" sz="3900" dirty="0"/>
              <a:t>48.23 (1m) &amp; (3m</a:t>
            </a:r>
            <a:r>
              <a:rPr lang="en-US" sz="3900" dirty="0" smtClean="0"/>
              <a:t>)</a:t>
            </a:r>
            <a:endParaRPr lang="en-US" sz="3900" dirty="0"/>
          </a:p>
        </p:txBody>
      </p:sp>
    </p:spTree>
    <p:extLst>
      <p:ext uri="{BB962C8B-B14F-4D97-AF65-F5344CB8AC3E}">
        <p14:creationId xmlns:p14="http://schemas.microsoft.com/office/powerpoint/2010/main" val="1683469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52" y="58419"/>
            <a:ext cx="10515600" cy="1325563"/>
          </a:xfrm>
        </p:spPr>
        <p:txBody>
          <a:bodyPr/>
          <a:lstStyle/>
          <a:p>
            <a:pPr algn="ctr"/>
            <a:r>
              <a:rPr lang="en-US" b="1" dirty="0"/>
              <a:t>Child Representation </a:t>
            </a:r>
            <a:r>
              <a:rPr lang="en-US" b="1" dirty="0" smtClean="0"/>
              <a:t>Chart – Ch. 48</a:t>
            </a:r>
            <a:endParaRPr lang="en-US" b="1" dirty="0"/>
          </a:p>
        </p:txBody>
      </p:sp>
      <p:graphicFrame>
        <p:nvGraphicFramePr>
          <p:cNvPr id="3" name="Diagram 2"/>
          <p:cNvGraphicFramePr/>
          <p:nvPr>
            <p:extLst>
              <p:ext uri="{D42A27DB-BD31-4B8C-83A1-F6EECF244321}">
                <p14:modId xmlns:p14="http://schemas.microsoft.com/office/powerpoint/2010/main" val="605463283"/>
              </p:ext>
            </p:extLst>
          </p:nvPr>
        </p:nvGraphicFramePr>
        <p:xfrm>
          <a:off x="1292409" y="879886"/>
          <a:ext cx="957768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10312" y="5727053"/>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6"/>
                </a:solidFill>
                <a:latin typeface="+mj-lt"/>
                <a:ea typeface="+mj-ea"/>
                <a:cs typeface="+mj-cs"/>
              </a:defRPr>
            </a:lvl1pPr>
          </a:lstStyle>
          <a:p>
            <a:r>
              <a:rPr lang="en-US" sz="2400" dirty="0" smtClean="0">
                <a:solidFill>
                  <a:schemeClr val="accent5"/>
                </a:solidFill>
              </a:rPr>
              <a:t>See §§ 48.23 &amp; 48.235</a:t>
            </a:r>
            <a:endParaRPr lang="en-US" sz="2400" dirty="0">
              <a:solidFill>
                <a:schemeClr val="accent5"/>
              </a:solidFill>
            </a:endParaRPr>
          </a:p>
        </p:txBody>
      </p:sp>
    </p:spTree>
    <p:extLst>
      <p:ext uri="{BB962C8B-B14F-4D97-AF65-F5344CB8AC3E}">
        <p14:creationId xmlns:p14="http://schemas.microsoft.com/office/powerpoint/2010/main" val="404014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37" y="266534"/>
            <a:ext cx="11198352" cy="1143000"/>
          </a:xfrm>
        </p:spPr>
        <p:txBody>
          <a:bodyPr>
            <a:normAutofit/>
          </a:bodyPr>
          <a:lstStyle/>
          <a:p>
            <a:r>
              <a:rPr lang="en-US" b="1" dirty="0"/>
              <a:t>Representation of Parents</a:t>
            </a:r>
          </a:p>
        </p:txBody>
      </p:sp>
      <p:sp>
        <p:nvSpPr>
          <p:cNvPr id="3" name="Content Placeholder 2"/>
          <p:cNvSpPr>
            <a:spLocks noGrp="1"/>
          </p:cNvSpPr>
          <p:nvPr>
            <p:ph sz="quarter" idx="1"/>
          </p:nvPr>
        </p:nvSpPr>
        <p:spPr>
          <a:xfrm>
            <a:off x="1058091" y="1417638"/>
            <a:ext cx="10075818" cy="5330003"/>
          </a:xfrm>
        </p:spPr>
        <p:txBody>
          <a:bodyPr>
            <a:normAutofit fontScale="92500" lnSpcReduction="20000"/>
          </a:bodyPr>
          <a:lstStyle/>
          <a:p>
            <a:pPr>
              <a:spcAft>
                <a:spcPts val="1200"/>
              </a:spcAft>
            </a:pPr>
            <a:r>
              <a:rPr lang="en-US" dirty="0"/>
              <a:t>Parents have the right to hire their own </a:t>
            </a:r>
            <a:r>
              <a:rPr lang="en-US" dirty="0" smtClean="0"/>
              <a:t>attorney</a:t>
            </a:r>
            <a:endParaRPr lang="en-US" dirty="0"/>
          </a:p>
          <a:p>
            <a:r>
              <a:rPr lang="en-US" dirty="0"/>
              <a:t>Parents are only appointed an attorney through the State Public Defender’s Office if the parent is indigent and:</a:t>
            </a:r>
          </a:p>
          <a:p>
            <a:pPr lvl="1"/>
            <a:r>
              <a:rPr lang="en-US" dirty="0"/>
              <a:t>the county is participating in the 5 county SPD pilot, </a:t>
            </a:r>
            <a:r>
              <a:rPr lang="en-US" u="sng" dirty="0"/>
              <a:t>OR</a:t>
            </a:r>
          </a:p>
          <a:p>
            <a:pPr lvl="2"/>
            <a:r>
              <a:rPr lang="en-US" dirty="0"/>
              <a:t>Racine, Kenosha, Outagamie, Brown, and Winnebago </a:t>
            </a:r>
          </a:p>
          <a:p>
            <a:pPr lvl="1">
              <a:spcAft>
                <a:spcPts val="1200"/>
              </a:spcAft>
            </a:pPr>
            <a:r>
              <a:rPr lang="en-US" dirty="0"/>
              <a:t>the case is subject to Wisconsin Indian Child Welfare </a:t>
            </a:r>
            <a:r>
              <a:rPr lang="en-US" dirty="0" smtClean="0"/>
              <a:t>Act</a:t>
            </a:r>
            <a:endParaRPr lang="en-US" dirty="0"/>
          </a:p>
          <a:p>
            <a:r>
              <a:rPr lang="en-US" dirty="0" smtClean="0"/>
              <a:t>A parent </a:t>
            </a:r>
            <a:r>
              <a:rPr lang="en-US" dirty="0"/>
              <a:t>can </a:t>
            </a:r>
            <a:r>
              <a:rPr lang="en-US" dirty="0" smtClean="0"/>
              <a:t>also request </a:t>
            </a:r>
            <a:r>
              <a:rPr lang="en-US" dirty="0"/>
              <a:t>a </a:t>
            </a:r>
            <a:r>
              <a:rPr lang="en-US" dirty="0" smtClean="0"/>
              <a:t>court-appointed attorney</a:t>
            </a:r>
          </a:p>
          <a:p>
            <a:pPr lvl="1"/>
            <a:r>
              <a:rPr lang="en-US" dirty="0" smtClean="0"/>
              <a:t>Discretion </a:t>
            </a:r>
            <a:r>
              <a:rPr lang="en-US" dirty="0"/>
              <a:t>of the court after considering circumstances of </a:t>
            </a:r>
            <a:r>
              <a:rPr lang="en-US" dirty="0" smtClean="0"/>
              <a:t>parent/case</a:t>
            </a:r>
            <a:endParaRPr lang="en-US" dirty="0"/>
          </a:p>
          <a:p>
            <a:pPr lvl="2">
              <a:spcAft>
                <a:spcPts val="1200"/>
              </a:spcAft>
            </a:pPr>
            <a:r>
              <a:rPr lang="en-US" dirty="0"/>
              <a:t>Parent may be required to reimburse the </a:t>
            </a:r>
            <a:r>
              <a:rPr lang="en-US" dirty="0" smtClean="0"/>
              <a:t>county</a:t>
            </a:r>
            <a:endParaRPr lang="en-US" dirty="0"/>
          </a:p>
          <a:p>
            <a:r>
              <a:rPr lang="en-US" dirty="0" smtClean="0"/>
              <a:t>Court always has discretion to appoint </a:t>
            </a:r>
            <a:r>
              <a:rPr lang="en-US" dirty="0"/>
              <a:t>a </a:t>
            </a:r>
            <a:r>
              <a:rPr lang="en-US" dirty="0" smtClean="0"/>
              <a:t>GAL (e.g., competency issues)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5022" y="274638"/>
            <a:ext cx="2381624" cy="1576568"/>
          </a:xfrm>
          <a:prstGeom prst="rect">
            <a:avLst/>
          </a:prstGeom>
        </p:spPr>
      </p:pic>
    </p:spTree>
    <p:extLst>
      <p:ext uri="{BB962C8B-B14F-4D97-AF65-F5344CB8AC3E}">
        <p14:creationId xmlns:p14="http://schemas.microsoft.com/office/powerpoint/2010/main" val="1326114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77" y="274638"/>
            <a:ext cx="5634446" cy="1143000"/>
          </a:xfrm>
        </p:spPr>
        <p:txBody>
          <a:bodyPr/>
          <a:lstStyle/>
          <a:p>
            <a:r>
              <a:rPr lang="en-US" b="1" dirty="0"/>
              <a:t>Plea Hearing</a:t>
            </a:r>
          </a:p>
        </p:txBody>
      </p:sp>
      <p:sp>
        <p:nvSpPr>
          <p:cNvPr id="3" name="Content Placeholder 2"/>
          <p:cNvSpPr>
            <a:spLocks noGrp="1"/>
          </p:cNvSpPr>
          <p:nvPr>
            <p:ph idx="1"/>
          </p:nvPr>
        </p:nvSpPr>
        <p:spPr>
          <a:xfrm>
            <a:off x="609600" y="1600201"/>
            <a:ext cx="10972800" cy="4800599"/>
          </a:xfrm>
        </p:spPr>
        <p:txBody>
          <a:bodyPr>
            <a:normAutofit lnSpcReduction="10000"/>
          </a:bodyPr>
          <a:lstStyle/>
          <a:p>
            <a:r>
              <a:rPr lang="en-US" dirty="0"/>
              <a:t>After the CHIPS petition is filed, the </a:t>
            </a:r>
            <a:r>
              <a:rPr lang="en-US" dirty="0" smtClean="0"/>
              <a:t/>
            </a:r>
            <a:br>
              <a:rPr lang="en-US" dirty="0" smtClean="0"/>
            </a:br>
            <a:r>
              <a:rPr lang="en-US" dirty="0" smtClean="0"/>
              <a:t>court </a:t>
            </a:r>
            <a:r>
              <a:rPr lang="en-US" dirty="0"/>
              <a:t>will schedule a plea hearing </a:t>
            </a:r>
            <a:r>
              <a:rPr lang="en-US" dirty="0" smtClean="0"/>
              <a:t>                                                   within 30 days</a:t>
            </a:r>
            <a:r>
              <a:rPr lang="en-US" dirty="0"/>
              <a:t/>
            </a:r>
            <a:br>
              <a:rPr lang="en-US" dirty="0"/>
            </a:br>
            <a:endParaRPr lang="en-US" dirty="0" smtClean="0"/>
          </a:p>
          <a:p>
            <a:r>
              <a:rPr lang="en-US" dirty="0" smtClean="0"/>
              <a:t>The child, parents, guardian, legal custodian, and Indian custodian must be advised of their rights </a:t>
            </a:r>
          </a:p>
          <a:p>
            <a:pPr lvl="1"/>
            <a:r>
              <a:rPr lang="en-US" dirty="0" smtClean="0"/>
              <a:t>Ex: substitute the judge, a jury trial, retain an attorney, etc.</a:t>
            </a:r>
          </a:p>
          <a:p>
            <a:pPr lvl="1"/>
            <a:r>
              <a:rPr lang="en-US" dirty="0" smtClean="0"/>
              <a:t>Notice of Rights and Obligations – JD-1716 and IW-1716</a:t>
            </a:r>
          </a:p>
          <a:p>
            <a:pPr marL="457200" lvl="1" indent="0">
              <a:buNone/>
            </a:pPr>
            <a:r>
              <a:rPr lang="en-US" dirty="0" smtClean="0"/>
              <a:t>*A jury trial demand or substitution request must be made before the end of the Plea Hearing</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1623" y="576263"/>
            <a:ext cx="3962400" cy="2228850"/>
          </a:xfrm>
          <a:prstGeom prst="rect">
            <a:avLst/>
          </a:prstGeom>
        </p:spPr>
      </p:pic>
    </p:spTree>
    <p:extLst>
      <p:ext uri="{BB962C8B-B14F-4D97-AF65-F5344CB8AC3E}">
        <p14:creationId xmlns:p14="http://schemas.microsoft.com/office/powerpoint/2010/main" val="267777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Plea Hearing</a:t>
            </a:r>
            <a:endParaRPr lang="en-US" b="1" dirty="0"/>
          </a:p>
        </p:txBody>
      </p:sp>
      <p:sp>
        <p:nvSpPr>
          <p:cNvPr id="3" name="Content Placeholder 2"/>
          <p:cNvSpPr>
            <a:spLocks noGrp="1"/>
          </p:cNvSpPr>
          <p:nvPr>
            <p:ph idx="1"/>
          </p:nvPr>
        </p:nvSpPr>
        <p:spPr>
          <a:xfrm>
            <a:off x="609599" y="1281364"/>
            <a:ext cx="11112137" cy="5150968"/>
          </a:xfrm>
        </p:spPr>
        <p:txBody>
          <a:bodyPr>
            <a:normAutofit fontScale="92500" lnSpcReduction="10000"/>
          </a:bodyPr>
          <a:lstStyle/>
          <a:p>
            <a:r>
              <a:rPr lang="en-US" dirty="0" smtClean="0"/>
              <a:t>Pleas </a:t>
            </a:r>
            <a:r>
              <a:rPr lang="en-US" dirty="0"/>
              <a:t>are taken </a:t>
            </a:r>
            <a:r>
              <a:rPr lang="en-US" dirty="0" smtClean="0"/>
              <a:t>from:</a:t>
            </a:r>
          </a:p>
          <a:p>
            <a:pPr lvl="1"/>
            <a:r>
              <a:rPr lang="en-US" sz="3000" dirty="0" smtClean="0"/>
              <a:t>“</a:t>
            </a:r>
            <a:r>
              <a:rPr lang="en-US" sz="3000" dirty="0" err="1"/>
              <a:t>N</a:t>
            </a:r>
            <a:r>
              <a:rPr lang="en-US" sz="3000" dirty="0" err="1" smtClean="0"/>
              <a:t>onpetitioning</a:t>
            </a:r>
            <a:r>
              <a:rPr lang="en-US" sz="3000" dirty="0" smtClean="0"/>
              <a:t> parties”: parents, </a:t>
            </a:r>
            <a:r>
              <a:rPr lang="en-US" sz="3000" dirty="0"/>
              <a:t>guardian, legal custodian, </a:t>
            </a:r>
            <a:r>
              <a:rPr lang="en-US" sz="3000" dirty="0" smtClean="0"/>
              <a:t>and Indian custodian</a:t>
            </a:r>
          </a:p>
          <a:p>
            <a:pPr lvl="1">
              <a:spcAft>
                <a:spcPts val="1200"/>
              </a:spcAft>
            </a:pPr>
            <a:r>
              <a:rPr lang="en-US" sz="3000" dirty="0" smtClean="0"/>
              <a:t>Child (if </a:t>
            </a:r>
            <a:r>
              <a:rPr lang="en-US" sz="3000" dirty="0"/>
              <a:t>12 </a:t>
            </a:r>
            <a:r>
              <a:rPr lang="en-US" sz="3000" dirty="0" smtClean="0"/>
              <a:t>years or </a:t>
            </a:r>
            <a:r>
              <a:rPr lang="en-US" sz="3000" dirty="0"/>
              <a:t>older or otherwise competent to enter plea</a:t>
            </a:r>
            <a:r>
              <a:rPr lang="en-US" sz="3000" dirty="0" smtClean="0"/>
              <a:t>)</a:t>
            </a:r>
            <a:endParaRPr lang="en-US" sz="3000" dirty="0"/>
          </a:p>
          <a:p>
            <a:pPr>
              <a:spcAft>
                <a:spcPts val="1200"/>
              </a:spcAft>
            </a:pPr>
            <a:r>
              <a:rPr lang="en-US" dirty="0"/>
              <a:t>If admissions or no-contest pleas are entered, the child will be adjudicated a child in need of protection or services (CHIPS) and the case will be scheduled for a </a:t>
            </a:r>
            <a:r>
              <a:rPr lang="en-US" dirty="0" smtClean="0"/>
              <a:t>Dispositional Hearing </a:t>
            </a:r>
            <a:r>
              <a:rPr lang="en-US" dirty="0"/>
              <a:t>within 30 </a:t>
            </a:r>
            <a:r>
              <a:rPr lang="en-US" dirty="0" smtClean="0"/>
              <a:t>days</a:t>
            </a:r>
            <a:endParaRPr lang="en-US" dirty="0"/>
          </a:p>
          <a:p>
            <a:pPr>
              <a:spcAft>
                <a:spcPts val="720"/>
              </a:spcAft>
            </a:pPr>
            <a:r>
              <a:rPr lang="en-US" dirty="0"/>
              <a:t>If a party enters a denial, a </a:t>
            </a:r>
            <a:r>
              <a:rPr lang="en-US" dirty="0" smtClean="0"/>
              <a:t>Fact-Finding Hearing </a:t>
            </a:r>
            <a:r>
              <a:rPr lang="en-US" dirty="0"/>
              <a:t>is scheduled within 30 </a:t>
            </a:r>
            <a:r>
              <a:rPr lang="en-US" dirty="0" smtClean="0"/>
              <a:t>days</a:t>
            </a:r>
          </a:p>
          <a:p>
            <a:r>
              <a:rPr lang="en-US" sz="3400" dirty="0"/>
              <a:t>Timeframes can be adjourned for good </a:t>
            </a:r>
            <a:r>
              <a:rPr lang="en-US" sz="3400" dirty="0" smtClean="0"/>
              <a:t>cause</a:t>
            </a:r>
            <a:endParaRPr lang="en-US" sz="3400" dirty="0"/>
          </a:p>
          <a:p>
            <a:endParaRPr lang="en-US" dirty="0"/>
          </a:p>
        </p:txBody>
      </p:sp>
    </p:spTree>
    <p:extLst>
      <p:ext uri="{BB962C8B-B14F-4D97-AF65-F5344CB8AC3E}">
        <p14:creationId xmlns:p14="http://schemas.microsoft.com/office/powerpoint/2010/main" val="2537220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38102"/>
            <a:ext cx="10972800" cy="1143000"/>
          </a:xfrm>
        </p:spPr>
        <p:txBody>
          <a:bodyPr/>
          <a:lstStyle/>
          <a:p>
            <a:r>
              <a:rPr lang="en-US" b="1" dirty="0" smtClean="0"/>
              <a:t>CCIP Overview</a:t>
            </a:r>
            <a:endParaRPr lang="en-US" b="1" dirty="0"/>
          </a:p>
        </p:txBody>
      </p:sp>
      <p:sp>
        <p:nvSpPr>
          <p:cNvPr id="3" name="Content Placeholder 2"/>
          <p:cNvSpPr>
            <a:spLocks noGrp="1"/>
          </p:cNvSpPr>
          <p:nvPr>
            <p:ph idx="1"/>
          </p:nvPr>
        </p:nvSpPr>
        <p:spPr>
          <a:xfrm>
            <a:off x="541020" y="1181102"/>
            <a:ext cx="7978140" cy="4525963"/>
          </a:xfrm>
        </p:spPr>
        <p:txBody>
          <a:bodyPr>
            <a:normAutofit fontScale="92500" lnSpcReduction="10000"/>
          </a:bodyPr>
          <a:lstStyle/>
          <a:p>
            <a:r>
              <a:rPr lang="en-US" b="1" dirty="0" smtClean="0"/>
              <a:t>CCIP </a:t>
            </a:r>
            <a:r>
              <a:rPr lang="en-US" dirty="0" smtClean="0"/>
              <a:t>– </a:t>
            </a:r>
            <a:r>
              <a:rPr lang="en-US" b="1" dirty="0" smtClean="0"/>
              <a:t>C</a:t>
            </a:r>
            <a:r>
              <a:rPr lang="en-US" dirty="0" smtClean="0"/>
              <a:t>hildren’s </a:t>
            </a:r>
            <a:r>
              <a:rPr lang="en-US" b="1" dirty="0" smtClean="0"/>
              <a:t>C</a:t>
            </a:r>
            <a:r>
              <a:rPr lang="en-US" dirty="0" smtClean="0"/>
              <a:t>ourt </a:t>
            </a:r>
            <a:r>
              <a:rPr lang="en-US" b="1" dirty="0" smtClean="0"/>
              <a:t>I</a:t>
            </a:r>
            <a:r>
              <a:rPr lang="en-US" dirty="0" smtClean="0"/>
              <a:t>mprovement </a:t>
            </a:r>
            <a:r>
              <a:rPr lang="en-US" b="1" dirty="0" smtClean="0"/>
              <a:t>P</a:t>
            </a:r>
            <a:r>
              <a:rPr lang="en-US" dirty="0" smtClean="0"/>
              <a:t>rogram</a:t>
            </a:r>
            <a:endParaRPr lang="en-US" b="1" dirty="0" smtClean="0"/>
          </a:p>
          <a:p>
            <a:r>
              <a:rPr lang="en-US" dirty="0" smtClean="0"/>
              <a:t>Since 1995, have received federal Court Improvement Program (CIP) funding to develop and implement recommendations to enhance the court's role in achieving stable, </a:t>
            </a:r>
            <a:br>
              <a:rPr lang="en-US" dirty="0" smtClean="0"/>
            </a:br>
            <a:r>
              <a:rPr lang="en-US" dirty="0" smtClean="0"/>
              <a:t>permanent homes for children in </a:t>
            </a:r>
            <a:br>
              <a:rPr lang="en-US" dirty="0" smtClean="0"/>
            </a:br>
            <a:r>
              <a:rPr lang="en-US" dirty="0" smtClean="0"/>
              <a:t>foster care</a:t>
            </a:r>
          </a:p>
          <a:p>
            <a:pPr lvl="1"/>
            <a:r>
              <a:rPr lang="en-US" dirty="0" smtClean="0"/>
              <a:t>CIP is present in all 50 states, some </a:t>
            </a:r>
            <a:br>
              <a:rPr lang="en-US" dirty="0" smtClean="0"/>
            </a:br>
            <a:r>
              <a:rPr lang="en-US" dirty="0" smtClean="0"/>
              <a:t>U.S. territories, and a number of </a:t>
            </a:r>
            <a:br>
              <a:rPr lang="en-US" dirty="0" smtClean="0"/>
            </a:br>
            <a:r>
              <a:rPr lang="en-US" dirty="0" smtClean="0"/>
              <a:t>federally-recognized tribes</a:t>
            </a:r>
          </a:p>
        </p:txBody>
      </p:sp>
      <p:graphicFrame>
        <p:nvGraphicFramePr>
          <p:cNvPr id="7" name="Content Placeholder 3"/>
          <p:cNvGraphicFramePr>
            <a:graphicFrameLocks/>
          </p:cNvGraphicFramePr>
          <p:nvPr>
            <p:extLst/>
          </p:nvPr>
        </p:nvGraphicFramePr>
        <p:xfrm>
          <a:off x="6652259" y="2811780"/>
          <a:ext cx="5260975" cy="3345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511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Fact-Finding Hearing</a:t>
            </a:r>
          </a:p>
        </p:txBody>
      </p:sp>
      <p:sp>
        <p:nvSpPr>
          <p:cNvPr id="3" name="Content Placeholder 2"/>
          <p:cNvSpPr>
            <a:spLocks noGrp="1"/>
          </p:cNvSpPr>
          <p:nvPr>
            <p:ph idx="1"/>
          </p:nvPr>
        </p:nvSpPr>
        <p:spPr>
          <a:xfrm>
            <a:off x="609600" y="1600201"/>
            <a:ext cx="10972800" cy="4735285"/>
          </a:xfrm>
        </p:spPr>
        <p:txBody>
          <a:bodyPr>
            <a:normAutofit/>
          </a:bodyPr>
          <a:lstStyle/>
          <a:p>
            <a:r>
              <a:rPr lang="en-US" dirty="0"/>
              <a:t>Court/bench trial or a jury trial</a:t>
            </a:r>
          </a:p>
          <a:p>
            <a:pPr lvl="1"/>
            <a:r>
              <a:rPr lang="en-US" dirty="0"/>
              <a:t>The party that entered the denial has the right to either a court trial to the judge or a 6-person jury </a:t>
            </a:r>
            <a:r>
              <a:rPr lang="en-US" dirty="0" smtClean="0"/>
              <a:t>trial</a:t>
            </a:r>
          </a:p>
          <a:p>
            <a:pPr lvl="1"/>
            <a:r>
              <a:rPr lang="en-US" dirty="0" smtClean="0"/>
              <a:t>A </a:t>
            </a:r>
            <a:r>
              <a:rPr lang="en-US" dirty="0"/>
              <a:t>5/6 verdict is required in a jury trial to find the child CHIPS</a:t>
            </a:r>
          </a:p>
          <a:p>
            <a:pPr lvl="1"/>
            <a:endParaRPr lang="en-US" sz="2000" dirty="0"/>
          </a:p>
          <a:p>
            <a:r>
              <a:rPr lang="en-US" dirty="0"/>
              <a:t>The trial is to determine whether the allegations in the CHIPS petition are proven by clear and convincing evidence.</a:t>
            </a:r>
          </a:p>
          <a:p>
            <a:pPr lvl="1"/>
            <a:r>
              <a:rPr lang="en-US" dirty="0"/>
              <a:t>If proven, the child is adjudicated </a:t>
            </a:r>
            <a:r>
              <a:rPr lang="en-US" dirty="0" smtClean="0"/>
              <a:t>CHIPS</a:t>
            </a:r>
            <a:endParaRPr lang="en-US" dirty="0"/>
          </a:p>
          <a:p>
            <a:pPr lvl="1"/>
            <a:r>
              <a:rPr lang="en-US" dirty="0"/>
              <a:t>If the burden is not met, the CHIPS case is </a:t>
            </a:r>
            <a:r>
              <a:rPr lang="en-US" dirty="0" smtClean="0"/>
              <a:t>dismissed </a:t>
            </a:r>
            <a:endParaRPr lang="en-US" dirty="0"/>
          </a:p>
          <a:p>
            <a:endParaRPr lang="en-US" dirty="0" smtClean="0"/>
          </a:p>
          <a:p>
            <a:endParaRPr lang="en-US" dirty="0"/>
          </a:p>
        </p:txBody>
      </p:sp>
    </p:spTree>
    <p:extLst>
      <p:ext uri="{BB962C8B-B14F-4D97-AF65-F5344CB8AC3E}">
        <p14:creationId xmlns:p14="http://schemas.microsoft.com/office/powerpoint/2010/main" val="1992243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Dispositional Hearing</a:t>
            </a:r>
          </a:p>
        </p:txBody>
      </p:sp>
      <p:sp>
        <p:nvSpPr>
          <p:cNvPr id="3" name="Content Placeholder 2"/>
          <p:cNvSpPr>
            <a:spLocks noGrp="1"/>
          </p:cNvSpPr>
          <p:nvPr>
            <p:ph idx="1"/>
          </p:nvPr>
        </p:nvSpPr>
        <p:spPr>
          <a:xfrm>
            <a:off x="838200" y="1417638"/>
            <a:ext cx="10928684" cy="5102905"/>
          </a:xfrm>
        </p:spPr>
        <p:txBody>
          <a:bodyPr>
            <a:noAutofit/>
          </a:bodyPr>
          <a:lstStyle/>
          <a:p>
            <a:r>
              <a:rPr lang="en-US" sz="2600" dirty="0"/>
              <a:t>If the child is adjudicated to be CHIPS – Child in Need of Protection or Services, the case proceeds to a </a:t>
            </a:r>
            <a:r>
              <a:rPr lang="en-US" sz="2600" dirty="0" smtClean="0"/>
              <a:t>Dispositional Hearing</a:t>
            </a:r>
            <a:endParaRPr lang="en-US" sz="2600" dirty="0"/>
          </a:p>
          <a:p>
            <a:r>
              <a:rPr lang="en-US" sz="2600" dirty="0"/>
              <a:t>The court orders placement of the </a:t>
            </a:r>
            <a:r>
              <a:rPr lang="en-US" sz="2600" dirty="0" smtClean="0"/>
              <a:t>child</a:t>
            </a:r>
            <a:endParaRPr lang="en-US" sz="2600" dirty="0"/>
          </a:p>
          <a:p>
            <a:pPr lvl="1"/>
            <a:r>
              <a:rPr lang="en-US" sz="2400" dirty="0" smtClean="0"/>
              <a:t>In-home</a:t>
            </a:r>
          </a:p>
          <a:p>
            <a:pPr lvl="2"/>
            <a:r>
              <a:rPr lang="en-US" dirty="0" smtClean="0"/>
              <a:t>Conditions of Supervision should be ordered for both parents</a:t>
            </a:r>
          </a:p>
          <a:p>
            <a:pPr lvl="1"/>
            <a:r>
              <a:rPr lang="en-US" sz="2400" dirty="0" smtClean="0"/>
              <a:t>Out-of-home</a:t>
            </a:r>
            <a:endParaRPr lang="en-US" sz="2400" dirty="0"/>
          </a:p>
          <a:p>
            <a:pPr lvl="2"/>
            <a:r>
              <a:rPr lang="en-US" dirty="0"/>
              <a:t>Conditions </a:t>
            </a:r>
            <a:r>
              <a:rPr lang="en-US" dirty="0" smtClean="0"/>
              <a:t>for Return </a:t>
            </a:r>
            <a:r>
              <a:rPr lang="en-US" dirty="0"/>
              <a:t>are </a:t>
            </a:r>
            <a:r>
              <a:rPr lang="en-US" dirty="0" smtClean="0"/>
              <a:t>ordered for both parents</a:t>
            </a:r>
            <a:endParaRPr lang="en-US" dirty="0"/>
          </a:p>
          <a:p>
            <a:pPr lvl="2"/>
            <a:r>
              <a:rPr lang="en-US" dirty="0"/>
              <a:t>Termination of Parental Rights (TPR) warnings are </a:t>
            </a:r>
            <a:r>
              <a:rPr lang="en-US" dirty="0" smtClean="0"/>
              <a:t>read and attached to order</a:t>
            </a:r>
          </a:p>
          <a:p>
            <a:r>
              <a:rPr lang="en-US" sz="2600" dirty="0" smtClean="0"/>
              <a:t>Order must also contain specific services that the agency will provide the family </a:t>
            </a:r>
          </a:p>
          <a:p>
            <a:r>
              <a:rPr lang="en-US" sz="2600" dirty="0" smtClean="0"/>
              <a:t>Length </a:t>
            </a:r>
            <a:r>
              <a:rPr lang="en-US" sz="2600" dirty="0"/>
              <a:t>of the order depends if the child is placed in-home or </a:t>
            </a:r>
            <a:r>
              <a:rPr lang="en-US" sz="2600" dirty="0" smtClean="0"/>
              <a:t>out-of-home</a:t>
            </a:r>
            <a:endParaRPr lang="en-US" sz="2600" dirty="0"/>
          </a:p>
          <a:p>
            <a:endParaRPr lang="en-US" sz="2600" dirty="0"/>
          </a:p>
        </p:txBody>
      </p:sp>
    </p:spTree>
    <p:extLst>
      <p:ext uri="{BB962C8B-B14F-4D97-AF65-F5344CB8AC3E}">
        <p14:creationId xmlns:p14="http://schemas.microsoft.com/office/powerpoint/2010/main" val="343413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023"/>
            <a:ext cx="10515600" cy="1325563"/>
          </a:xfrm>
        </p:spPr>
        <p:txBody>
          <a:bodyPr/>
          <a:lstStyle/>
          <a:p>
            <a:r>
              <a:rPr lang="en-US" b="1" dirty="0" smtClean="0"/>
              <a:t>Expiration of Dispositional Order</a:t>
            </a:r>
            <a:endParaRPr lang="en-US" b="1" dirty="0"/>
          </a:p>
        </p:txBody>
      </p:sp>
      <p:sp>
        <p:nvSpPr>
          <p:cNvPr id="3" name="Content Placeholder 2"/>
          <p:cNvSpPr>
            <a:spLocks noGrp="1"/>
          </p:cNvSpPr>
          <p:nvPr>
            <p:ph idx="1"/>
          </p:nvPr>
        </p:nvSpPr>
        <p:spPr>
          <a:xfrm>
            <a:off x="6617110" y="1447586"/>
            <a:ext cx="4963548" cy="4351338"/>
          </a:xfrm>
        </p:spPr>
        <p:txBody>
          <a:bodyPr>
            <a:normAutofit/>
          </a:bodyPr>
          <a:lstStyle/>
          <a:p>
            <a:pPr marL="0" indent="0">
              <a:buNone/>
            </a:pPr>
            <a:r>
              <a:rPr lang="en-US" sz="2800" u="sng" dirty="0" smtClean="0"/>
              <a:t>In-Home</a:t>
            </a:r>
            <a:endParaRPr lang="en-US" sz="2800" u="sng" dirty="0"/>
          </a:p>
          <a:p>
            <a:r>
              <a:rPr lang="en-US" sz="2800" dirty="0" smtClean="0"/>
              <a:t>Up </a:t>
            </a:r>
            <a:r>
              <a:rPr lang="en-US" sz="2800" dirty="0"/>
              <a:t>to 1 </a:t>
            </a:r>
            <a:r>
              <a:rPr lang="en-US" sz="2800" dirty="0" smtClean="0"/>
              <a:t>year</a:t>
            </a:r>
            <a:endParaRPr lang="en-US" sz="2800" dirty="0"/>
          </a:p>
          <a:p>
            <a:pPr lvl="1"/>
            <a:r>
              <a:rPr lang="en-US" sz="2400" dirty="0" smtClean="0"/>
              <a:t>The </a:t>
            </a:r>
            <a:r>
              <a:rPr lang="en-US" sz="2400" dirty="0"/>
              <a:t>order can be extended up to </a:t>
            </a:r>
            <a:r>
              <a:rPr lang="en-US" sz="2400" dirty="0" smtClean="0"/>
              <a:t>one additional year each time. </a:t>
            </a:r>
            <a:endParaRPr lang="en-US" sz="2400" dirty="0"/>
          </a:p>
        </p:txBody>
      </p:sp>
      <p:sp>
        <p:nvSpPr>
          <p:cNvPr id="4" name="Content Placeholder 2"/>
          <p:cNvSpPr txBox="1">
            <a:spLocks/>
          </p:cNvSpPr>
          <p:nvPr/>
        </p:nvSpPr>
        <p:spPr>
          <a:xfrm>
            <a:off x="838200" y="1447586"/>
            <a:ext cx="5524282" cy="4771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smtClean="0">
                <a:ln>
                  <a:noFill/>
                </a:ln>
                <a:solidFill>
                  <a:srgbClr val="1D5393"/>
                </a:solidFill>
                <a:effectLst/>
                <a:uLnTx/>
                <a:uFillTx/>
                <a:latin typeface="Calibri"/>
                <a:ea typeface="+mn-ea"/>
                <a:cs typeface="+mn-cs"/>
              </a:rPr>
              <a:t>Out-of-Home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1D5393"/>
                </a:solidFill>
                <a:effectLst/>
                <a:uLnTx/>
                <a:uFillTx/>
                <a:latin typeface="Calibri"/>
                <a:ea typeface="+mn-ea"/>
                <a:cs typeface="+mn-cs"/>
              </a:rPr>
              <a:t>Unless earlier time specified by court, the later of:</a:t>
            </a:r>
            <a:endParaRPr kumimoji="0" lang="en-US" sz="2800" b="0" i="0" u="none" strike="noStrike" kern="1200" cap="none" spc="0" normalizeH="0" baseline="0" noProof="0" dirty="0">
              <a:ln>
                <a:noFill/>
              </a:ln>
              <a:solidFill>
                <a:srgbClr val="1D5393"/>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1D5393"/>
                </a:solidFill>
                <a:effectLst/>
                <a:uLnTx/>
                <a:uFillTx/>
                <a:latin typeface="Calibri"/>
                <a:ea typeface="+mn-ea"/>
                <a:cs typeface="+mn-cs"/>
              </a:rPr>
              <a:t>18</a:t>
            </a:r>
            <a:r>
              <a:rPr kumimoji="0" lang="en-US" sz="2800" b="0" i="0" u="none" strike="noStrike" kern="1200" cap="none" spc="0" normalizeH="0" baseline="30000" noProof="0" dirty="0" smtClean="0">
                <a:ln>
                  <a:noFill/>
                </a:ln>
                <a:solidFill>
                  <a:srgbClr val="1D5393"/>
                </a:solidFill>
                <a:effectLst/>
                <a:uLnTx/>
                <a:uFillTx/>
                <a:latin typeface="Calibri"/>
                <a:ea typeface="+mn-ea"/>
                <a:cs typeface="+mn-cs"/>
              </a:rPr>
              <a:t>th</a:t>
            </a:r>
            <a:r>
              <a:rPr kumimoji="0" lang="en-US" sz="2800" b="0" i="0" u="none" strike="noStrike" kern="1200" cap="none" spc="0" normalizeH="0" baseline="0" noProof="0" dirty="0" smtClean="0">
                <a:ln>
                  <a:noFill/>
                </a:ln>
                <a:solidFill>
                  <a:srgbClr val="1D5393"/>
                </a:solidFill>
                <a:effectLst/>
                <a:uLnTx/>
                <a:uFillTx/>
                <a:latin typeface="Calibri"/>
                <a:ea typeface="+mn-ea"/>
                <a:cs typeface="+mn-cs"/>
              </a:rPr>
              <a:t> birthday</a:t>
            </a:r>
            <a:endParaRPr kumimoji="0" lang="en-US" sz="2800" b="0" i="0" u="none" strike="noStrike" kern="1200" cap="none" spc="0" normalizeH="0" baseline="0" noProof="0" dirty="0">
              <a:ln>
                <a:noFill/>
              </a:ln>
              <a:solidFill>
                <a:srgbClr val="1D5393"/>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D5393"/>
                </a:solidFill>
                <a:effectLst/>
                <a:uLnTx/>
                <a:uFillTx/>
                <a:latin typeface="Calibri"/>
                <a:ea typeface="+mn-ea"/>
                <a:cs typeface="+mn-cs"/>
              </a:rPr>
              <a:t>H</a:t>
            </a:r>
            <a:r>
              <a:rPr kumimoji="0" lang="en-US" sz="2800" b="0" i="0" u="none" strike="noStrike" kern="1200" cap="none" spc="0" normalizeH="0" baseline="0" noProof="0" dirty="0" smtClean="0">
                <a:ln>
                  <a:noFill/>
                </a:ln>
                <a:solidFill>
                  <a:srgbClr val="1D5393"/>
                </a:solidFill>
                <a:effectLst/>
                <a:uLnTx/>
                <a:uFillTx/>
                <a:latin typeface="Calibri"/>
                <a:ea typeface="+mn-ea"/>
                <a:cs typeface="+mn-cs"/>
              </a:rPr>
              <a:t>igh school graduation/equivalent or 19th birthday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1D5393"/>
                </a:solidFill>
                <a:effectLst/>
                <a:uLnTx/>
                <a:uFillTx/>
                <a:latin typeface="Calibri"/>
                <a:ea typeface="+mn-ea"/>
                <a:cs typeface="+mn-cs"/>
              </a:rPr>
              <a:t>If full-time student and reasonably expected to complete the program prior to age 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1D5393"/>
                </a:solidFill>
                <a:effectLst/>
                <a:uLnTx/>
                <a:uFillTx/>
                <a:latin typeface="Calibri"/>
                <a:ea typeface="+mn-ea"/>
                <a:cs typeface="+mn-cs"/>
              </a:rPr>
              <a:t>21</a:t>
            </a:r>
            <a:r>
              <a:rPr kumimoji="0" lang="en-US" sz="2800" b="0" i="0" u="none" strike="noStrike" kern="1200" cap="none" spc="0" normalizeH="0" baseline="30000" noProof="0" dirty="0" smtClean="0">
                <a:ln>
                  <a:noFill/>
                </a:ln>
                <a:solidFill>
                  <a:srgbClr val="1D5393"/>
                </a:solidFill>
                <a:effectLst/>
                <a:uLnTx/>
                <a:uFillTx/>
                <a:latin typeface="Calibri"/>
                <a:ea typeface="+mn-ea"/>
                <a:cs typeface="+mn-cs"/>
              </a:rPr>
              <a:t>st</a:t>
            </a:r>
            <a:r>
              <a:rPr kumimoji="0" lang="en-US" sz="2800" b="0" i="0" u="none" strike="noStrike" kern="1200" cap="none" spc="0" normalizeH="0" baseline="0" noProof="0" dirty="0" smtClean="0">
                <a:ln>
                  <a:noFill/>
                </a:ln>
                <a:solidFill>
                  <a:srgbClr val="1D5393"/>
                </a:solidFill>
                <a:effectLst/>
                <a:uLnTx/>
                <a:uFillTx/>
                <a:latin typeface="Calibri"/>
                <a:ea typeface="+mn-ea"/>
                <a:cs typeface="+mn-cs"/>
              </a:rPr>
              <a:t> birthday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1D5393"/>
                </a:solidFill>
                <a:effectLst/>
                <a:uLnTx/>
                <a:uFillTx/>
                <a:latin typeface="Calibri"/>
                <a:ea typeface="+mn-ea"/>
                <a:cs typeface="+mn-cs"/>
              </a:rPr>
              <a:t>If IEP, full-time student, and youth agrees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754" y="3833456"/>
            <a:ext cx="3286179" cy="2193369"/>
          </a:xfrm>
          <a:prstGeom prst="rect">
            <a:avLst/>
          </a:prstGeom>
        </p:spPr>
      </p:pic>
    </p:spTree>
    <p:extLst>
      <p:ext uri="{BB962C8B-B14F-4D97-AF65-F5344CB8AC3E}">
        <p14:creationId xmlns:p14="http://schemas.microsoft.com/office/powerpoint/2010/main" val="1286682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10" y="0"/>
            <a:ext cx="10363200" cy="1470025"/>
          </a:xfrm>
        </p:spPr>
        <p:txBody>
          <a:bodyPr/>
          <a:lstStyle/>
          <a:p>
            <a:r>
              <a:rPr lang="en-US" b="1" dirty="0" smtClean="0"/>
              <a:t>Permanency Planning</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841" y="2003970"/>
            <a:ext cx="6029337" cy="40095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1098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Permanency </a:t>
            </a:r>
            <a:r>
              <a:rPr lang="en-US" b="1" dirty="0" smtClean="0"/>
              <a:t>Goals</a:t>
            </a:r>
            <a:endParaRPr lang="en-US" b="1" dirty="0"/>
          </a:p>
        </p:txBody>
      </p:sp>
      <p:sp>
        <p:nvSpPr>
          <p:cNvPr id="3" name="Content Placeholder 2"/>
          <p:cNvSpPr>
            <a:spLocks noGrp="1"/>
          </p:cNvSpPr>
          <p:nvPr>
            <p:ph idx="1"/>
          </p:nvPr>
        </p:nvSpPr>
        <p:spPr>
          <a:xfrm>
            <a:off x="609600" y="1417638"/>
            <a:ext cx="8324088" cy="5166441"/>
          </a:xfrm>
        </p:spPr>
        <p:txBody>
          <a:bodyPr>
            <a:normAutofit fontScale="92500" lnSpcReduction="10000"/>
          </a:bodyPr>
          <a:lstStyle/>
          <a:p>
            <a:r>
              <a:rPr lang="en-US" dirty="0" smtClean="0"/>
              <a:t>Permanency goals that can be </a:t>
            </a:r>
            <a:r>
              <a:rPr lang="en-US" dirty="0"/>
              <a:t>ordered </a:t>
            </a:r>
            <a:r>
              <a:rPr lang="en-US" dirty="0" smtClean="0"/>
              <a:t>are:</a:t>
            </a:r>
            <a:endParaRPr lang="en-US" dirty="0"/>
          </a:p>
          <a:p>
            <a:pPr lvl="1"/>
            <a:r>
              <a:rPr lang="en-US" dirty="0"/>
              <a:t>Reunification – child is returned to the home </a:t>
            </a:r>
          </a:p>
          <a:p>
            <a:pPr lvl="1"/>
            <a:r>
              <a:rPr lang="en-US" dirty="0"/>
              <a:t>Guardianship</a:t>
            </a:r>
          </a:p>
          <a:p>
            <a:pPr lvl="1"/>
            <a:r>
              <a:rPr lang="en-US" dirty="0" smtClean="0"/>
              <a:t>Adoption (after a Termination of Parental Rights)</a:t>
            </a:r>
          </a:p>
          <a:p>
            <a:pPr lvl="1"/>
            <a:r>
              <a:rPr lang="en-US" dirty="0" smtClean="0"/>
              <a:t>Placement with a fit and willing relative</a:t>
            </a:r>
          </a:p>
          <a:p>
            <a:pPr lvl="1"/>
            <a:r>
              <a:rPr lang="en-US" dirty="0" smtClean="0"/>
              <a:t>Other </a:t>
            </a:r>
            <a:r>
              <a:rPr lang="en-US" dirty="0"/>
              <a:t>planned </a:t>
            </a:r>
            <a:r>
              <a:rPr lang="en-US" dirty="0" smtClean="0"/>
              <a:t>permanent living </a:t>
            </a:r>
            <a:r>
              <a:rPr lang="en-US" dirty="0"/>
              <a:t>arrangement (Aging out</a:t>
            </a:r>
            <a:r>
              <a:rPr lang="en-US" dirty="0" smtClean="0"/>
              <a:t>)</a:t>
            </a:r>
          </a:p>
          <a:p>
            <a:r>
              <a:rPr lang="en-US" dirty="0" smtClean="0"/>
              <a:t>Concurrent Planning</a:t>
            </a:r>
          </a:p>
          <a:p>
            <a:pPr lvl="1"/>
            <a:r>
              <a:rPr lang="en-US" dirty="0" smtClean="0"/>
              <a:t>Working </a:t>
            </a:r>
            <a:r>
              <a:rPr lang="en-US" dirty="0"/>
              <a:t>on </a:t>
            </a:r>
            <a:r>
              <a:rPr lang="en-US" dirty="0" smtClean="0"/>
              <a:t>two </a:t>
            </a:r>
            <a:r>
              <a:rPr lang="en-US" dirty="0"/>
              <a:t>goals </a:t>
            </a:r>
            <a:r>
              <a:rPr lang="en-US" dirty="0" smtClean="0"/>
              <a:t>simultaneously, not consecutively</a:t>
            </a:r>
            <a:endParaRPr lang="en-US" dirty="0"/>
          </a:p>
          <a:p>
            <a:pPr lvl="1"/>
            <a:r>
              <a:rPr lang="en-US" dirty="0" smtClean="0"/>
              <a:t>DCF’s standards direct when two goals must be recommended; ultimately up to the judge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2381" y="4348290"/>
            <a:ext cx="3359619" cy="2235789"/>
          </a:xfrm>
          <a:prstGeom prst="rect">
            <a:avLst/>
          </a:prstGeom>
        </p:spPr>
      </p:pic>
    </p:spTree>
    <p:extLst>
      <p:ext uri="{BB962C8B-B14F-4D97-AF65-F5344CB8AC3E}">
        <p14:creationId xmlns:p14="http://schemas.microsoft.com/office/powerpoint/2010/main" val="3416104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Permanency Reviews &amp; Hearings</a:t>
            </a:r>
            <a:endParaRPr lang="en-US" b="1" dirty="0"/>
          </a:p>
        </p:txBody>
      </p:sp>
      <p:sp>
        <p:nvSpPr>
          <p:cNvPr id="3" name="Content Placeholder 2"/>
          <p:cNvSpPr>
            <a:spLocks noGrp="1"/>
          </p:cNvSpPr>
          <p:nvPr>
            <p:ph idx="1"/>
          </p:nvPr>
        </p:nvSpPr>
        <p:spPr>
          <a:xfrm>
            <a:off x="1081549" y="1371600"/>
            <a:ext cx="10235380" cy="5246914"/>
          </a:xfrm>
        </p:spPr>
        <p:txBody>
          <a:bodyPr>
            <a:normAutofit/>
          </a:bodyPr>
          <a:lstStyle/>
          <a:p>
            <a:r>
              <a:rPr lang="en-US" dirty="0" smtClean="0"/>
              <a:t>Timeframe</a:t>
            </a:r>
          </a:p>
          <a:p>
            <a:pPr lvl="1"/>
            <a:r>
              <a:rPr lang="en-US" dirty="0" smtClean="0"/>
              <a:t>Child’s permanency plan must be reviewed no later than 6 months after date of removal &amp; every 6 months thereafter</a:t>
            </a:r>
          </a:p>
          <a:p>
            <a:pPr lvl="2"/>
            <a:r>
              <a:rPr lang="en-US" sz="2800" dirty="0" smtClean="0"/>
              <a:t>6-month reviews may be conducted by a community/administrative review panel or the court</a:t>
            </a:r>
          </a:p>
          <a:p>
            <a:pPr lvl="2">
              <a:spcAft>
                <a:spcPts val="1200"/>
              </a:spcAft>
            </a:pPr>
            <a:r>
              <a:rPr lang="en-US" sz="2800" dirty="0" smtClean="0"/>
              <a:t>12-month hearings must be heard by the court</a:t>
            </a:r>
            <a:endParaRPr lang="en-US" sz="2800" dirty="0"/>
          </a:p>
          <a:p>
            <a:r>
              <a:rPr lang="en-US" dirty="0"/>
              <a:t>A</a:t>
            </a:r>
            <a:r>
              <a:rPr lang="en-US" dirty="0" smtClean="0"/>
              <a:t>ll caregivers have a right to be heard at the hearing by submitting a written statement or orally in court</a:t>
            </a:r>
            <a:endParaRPr lang="en-US" dirty="0">
              <a:solidFill>
                <a:schemeClr val="tx1"/>
              </a:solidFill>
            </a:endParaRPr>
          </a:p>
        </p:txBody>
      </p:sp>
    </p:spTree>
    <p:extLst>
      <p:ext uri="{BB962C8B-B14F-4D97-AF65-F5344CB8AC3E}">
        <p14:creationId xmlns:p14="http://schemas.microsoft.com/office/powerpoint/2010/main" val="2005472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10" y="0"/>
            <a:ext cx="10363200" cy="1470025"/>
          </a:xfrm>
        </p:spPr>
        <p:txBody>
          <a:bodyPr/>
          <a:lstStyle/>
          <a:p>
            <a:r>
              <a:rPr lang="en-US" b="1" dirty="0" smtClean="0"/>
              <a:t>Post-Disposition Activities</a:t>
            </a:r>
            <a:endParaRPr lang="en-US" b="1" dirty="0"/>
          </a:p>
        </p:txBody>
      </p:sp>
      <p:pic>
        <p:nvPicPr>
          <p:cNvPr id="8" name="Picture 7" descr="Change ahead warning sign - Juku.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336" y="2088027"/>
            <a:ext cx="5958348" cy="3973473"/>
          </a:xfrm>
          <a:prstGeom prst="rect">
            <a:avLst/>
          </a:prstGeom>
        </p:spPr>
      </p:pic>
    </p:spTree>
    <p:extLst>
      <p:ext uri="{BB962C8B-B14F-4D97-AF65-F5344CB8AC3E}">
        <p14:creationId xmlns:p14="http://schemas.microsoft.com/office/powerpoint/2010/main" val="2277656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Post-Disposition Activities</a:t>
            </a:r>
          </a:p>
        </p:txBody>
      </p:sp>
      <p:sp>
        <p:nvSpPr>
          <p:cNvPr id="3" name="Content Placeholder 2"/>
          <p:cNvSpPr>
            <a:spLocks noGrp="1"/>
          </p:cNvSpPr>
          <p:nvPr>
            <p:ph idx="1"/>
          </p:nvPr>
        </p:nvSpPr>
        <p:spPr>
          <a:xfrm>
            <a:off x="838200" y="1463040"/>
            <a:ext cx="10515600" cy="4963886"/>
          </a:xfrm>
        </p:spPr>
        <p:txBody>
          <a:bodyPr>
            <a:normAutofit fontScale="92500" lnSpcReduction="10000"/>
          </a:bodyPr>
          <a:lstStyle/>
          <a:p>
            <a:r>
              <a:rPr lang="en-US" dirty="0"/>
              <a:t>Change in Placement – the child’s placement is </a:t>
            </a:r>
            <a:r>
              <a:rPr lang="en-US" dirty="0" smtClean="0"/>
              <a:t>changed </a:t>
            </a:r>
            <a:endParaRPr lang="en-US" dirty="0"/>
          </a:p>
          <a:p>
            <a:pPr lvl="1"/>
            <a:r>
              <a:rPr lang="en-US" dirty="0"/>
              <a:t>In-Home to Out-of-Home 	</a:t>
            </a:r>
          </a:p>
          <a:p>
            <a:pPr lvl="2"/>
            <a:r>
              <a:rPr lang="en-US" dirty="0"/>
              <a:t>Emergency Change in </a:t>
            </a:r>
            <a:r>
              <a:rPr lang="en-US" dirty="0" smtClean="0"/>
              <a:t>Placement requires </a:t>
            </a:r>
            <a:r>
              <a:rPr lang="en-US" dirty="0"/>
              <a:t>a hearing within 48 </a:t>
            </a:r>
            <a:r>
              <a:rPr lang="en-US" dirty="0" smtClean="0"/>
              <a:t>hours </a:t>
            </a:r>
            <a:endParaRPr lang="en-US" dirty="0"/>
          </a:p>
          <a:p>
            <a:pPr lvl="1"/>
            <a:r>
              <a:rPr lang="en-US" dirty="0"/>
              <a:t>In-Home to In-Home</a:t>
            </a:r>
          </a:p>
          <a:p>
            <a:pPr lvl="1"/>
            <a:r>
              <a:rPr lang="en-US" dirty="0"/>
              <a:t>Out-of-Home to Out-of-Home</a:t>
            </a:r>
          </a:p>
          <a:p>
            <a:pPr lvl="1"/>
            <a:r>
              <a:rPr lang="en-US" dirty="0"/>
              <a:t>Out-of-Home to In-Home</a:t>
            </a:r>
          </a:p>
          <a:p>
            <a:r>
              <a:rPr lang="en-US" dirty="0"/>
              <a:t>Extension – the CHIPS </a:t>
            </a:r>
            <a:r>
              <a:rPr lang="en-US" dirty="0" smtClean="0"/>
              <a:t>order expiration date </a:t>
            </a:r>
            <a:r>
              <a:rPr lang="en-US" dirty="0"/>
              <a:t>is </a:t>
            </a:r>
            <a:r>
              <a:rPr lang="en-US" dirty="0" smtClean="0"/>
              <a:t>extended</a:t>
            </a:r>
            <a:endParaRPr lang="en-US" dirty="0"/>
          </a:p>
          <a:p>
            <a:r>
              <a:rPr lang="en-US" dirty="0"/>
              <a:t>Revision – the Dispositional Order is revised to amend the </a:t>
            </a:r>
            <a:r>
              <a:rPr lang="en-US" dirty="0" smtClean="0"/>
              <a:t>conditions </a:t>
            </a:r>
            <a:r>
              <a:rPr lang="en-US" dirty="0"/>
              <a:t>for </a:t>
            </a:r>
            <a:r>
              <a:rPr lang="en-US" dirty="0" smtClean="0"/>
              <a:t>return, services, visitation, or other provisions</a:t>
            </a:r>
          </a:p>
          <a:p>
            <a:r>
              <a:rPr lang="en-US" dirty="0" smtClean="0"/>
              <a:t>Case </a:t>
            </a:r>
            <a:r>
              <a:rPr lang="en-US" dirty="0"/>
              <a:t>Closure Order – child is place with a parent, the CHIPS case is closed, and the Family Court order is </a:t>
            </a:r>
            <a:r>
              <a:rPr lang="en-US" dirty="0" smtClean="0"/>
              <a:t>amended</a:t>
            </a:r>
            <a:endParaRPr lang="en-US" dirty="0"/>
          </a:p>
        </p:txBody>
      </p:sp>
    </p:spTree>
    <p:extLst>
      <p:ext uri="{BB962C8B-B14F-4D97-AF65-F5344CB8AC3E}">
        <p14:creationId xmlns:p14="http://schemas.microsoft.com/office/powerpoint/2010/main" val="877051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25" y="166049"/>
            <a:ext cx="6442553" cy="1143000"/>
          </a:xfrm>
        </p:spPr>
        <p:txBody>
          <a:bodyPr/>
          <a:lstStyle/>
          <a:p>
            <a:r>
              <a:rPr lang="en-US" b="1" dirty="0" smtClean="0"/>
              <a:t>Trial Reunification</a:t>
            </a:r>
            <a:endParaRPr lang="en-US" b="1" dirty="0"/>
          </a:p>
        </p:txBody>
      </p:sp>
      <p:sp>
        <p:nvSpPr>
          <p:cNvPr id="3" name="Content Placeholder 2"/>
          <p:cNvSpPr>
            <a:spLocks noGrp="1"/>
          </p:cNvSpPr>
          <p:nvPr>
            <p:ph idx="1"/>
          </p:nvPr>
        </p:nvSpPr>
        <p:spPr>
          <a:xfrm>
            <a:off x="163286" y="1182507"/>
            <a:ext cx="6794492" cy="5287962"/>
          </a:xfrm>
        </p:spPr>
        <p:txBody>
          <a:bodyPr>
            <a:noAutofit/>
          </a:bodyPr>
          <a:lstStyle/>
          <a:p>
            <a:r>
              <a:rPr lang="en-US" sz="2700" dirty="0"/>
              <a:t>C</a:t>
            </a:r>
            <a:r>
              <a:rPr lang="en-US" sz="2700" dirty="0" smtClean="0"/>
              <a:t>hild </a:t>
            </a:r>
            <a:r>
              <a:rPr lang="en-US" sz="2700" dirty="0"/>
              <a:t>is placed with a parent on a trial basis</a:t>
            </a:r>
          </a:p>
          <a:p>
            <a:r>
              <a:rPr lang="en-US" sz="2700" dirty="0" smtClean="0"/>
              <a:t>Ordered for up to 90 days</a:t>
            </a:r>
          </a:p>
          <a:p>
            <a:pPr lvl="1"/>
            <a:r>
              <a:rPr lang="en-US" sz="2700" dirty="0" smtClean="0"/>
              <a:t>Only county agency can request</a:t>
            </a:r>
          </a:p>
          <a:p>
            <a:pPr lvl="1"/>
            <a:r>
              <a:rPr lang="en-US" sz="2700" dirty="0" smtClean="0"/>
              <a:t>A party or </a:t>
            </a:r>
            <a:r>
              <a:rPr lang="en-US" sz="2700" u="sng" dirty="0" smtClean="0"/>
              <a:t>caregiver</a:t>
            </a:r>
            <a:r>
              <a:rPr lang="en-US" sz="2700" dirty="0" smtClean="0"/>
              <a:t> can file an objection within 10 days to request a hearing</a:t>
            </a:r>
          </a:p>
          <a:p>
            <a:r>
              <a:rPr lang="en-US" sz="2700" dirty="0" smtClean="0"/>
              <a:t>May be extended, but may not exceed 150 days total</a:t>
            </a:r>
          </a:p>
          <a:p>
            <a:r>
              <a:rPr lang="en-US" sz="2700" dirty="0" smtClean="0"/>
              <a:t>Permanency </a:t>
            </a:r>
            <a:r>
              <a:rPr lang="en-US" sz="2700" dirty="0"/>
              <a:t>p</a:t>
            </a:r>
            <a:r>
              <a:rPr lang="en-US" sz="2700" dirty="0" smtClean="0"/>
              <a:t>lanning continues occur during a </a:t>
            </a:r>
            <a:r>
              <a:rPr lang="en-US" sz="2700" dirty="0"/>
              <a:t>t</a:t>
            </a:r>
            <a:r>
              <a:rPr lang="en-US" sz="2700" dirty="0" smtClean="0"/>
              <a:t>rial reunification</a:t>
            </a:r>
            <a:r>
              <a:rPr lang="en-US" sz="2700" dirty="0"/>
              <a:t> </a:t>
            </a:r>
            <a:r>
              <a:rPr lang="en-US" sz="2700" dirty="0" smtClean="0"/>
              <a:t>because the child/juvenile is still in an out-of-home placement status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778" y="274638"/>
            <a:ext cx="5090601" cy="63099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1883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10" y="0"/>
            <a:ext cx="10363200" cy="1470025"/>
          </a:xfrm>
        </p:spPr>
        <p:txBody>
          <a:bodyPr/>
          <a:lstStyle/>
          <a:p>
            <a:r>
              <a:rPr lang="en-US" b="1" dirty="0" smtClean="0"/>
              <a:t>Wisconsin Indian Child Welfare Act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875" y="1856836"/>
            <a:ext cx="3929267" cy="4303776"/>
          </a:xfrm>
          <a:prstGeom prst="rect">
            <a:avLst/>
          </a:prstGeom>
        </p:spPr>
      </p:pic>
    </p:spTree>
    <p:extLst>
      <p:ext uri="{BB962C8B-B14F-4D97-AF65-F5344CB8AC3E}">
        <p14:creationId xmlns:p14="http://schemas.microsoft.com/office/powerpoint/2010/main" val="2989553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7824991" cy="65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6154153" y="2536048"/>
            <a:ext cx="7784001" cy="761102"/>
          </a:xfrm>
          <a:prstGeom prst="rect">
            <a:avLst/>
          </a:prstGeom>
        </p:spPr>
      </p:pic>
    </p:spTree>
    <p:extLst>
      <p:ext uri="{BB962C8B-B14F-4D97-AF65-F5344CB8AC3E}">
        <p14:creationId xmlns:p14="http://schemas.microsoft.com/office/powerpoint/2010/main" val="2847053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671"/>
            <a:ext cx="10972800" cy="1143000"/>
          </a:xfrm>
        </p:spPr>
        <p:txBody>
          <a:bodyPr/>
          <a:lstStyle/>
          <a:p>
            <a:r>
              <a:rPr lang="en-US" b="1" dirty="0" smtClean="0"/>
              <a:t>WICWA Reminders</a:t>
            </a:r>
            <a:endParaRPr lang="en-US" b="1" dirty="0"/>
          </a:p>
        </p:txBody>
      </p:sp>
      <p:sp>
        <p:nvSpPr>
          <p:cNvPr id="3" name="Content Placeholder 2"/>
          <p:cNvSpPr>
            <a:spLocks noGrp="1"/>
          </p:cNvSpPr>
          <p:nvPr>
            <p:ph idx="1"/>
          </p:nvPr>
        </p:nvSpPr>
        <p:spPr>
          <a:xfrm>
            <a:off x="609600" y="1396721"/>
            <a:ext cx="10972800" cy="5184949"/>
          </a:xfrm>
        </p:spPr>
        <p:txBody>
          <a:bodyPr>
            <a:normAutofit/>
          </a:bodyPr>
          <a:lstStyle/>
          <a:p>
            <a:pPr lvl="0"/>
            <a:r>
              <a:rPr lang="en-US" dirty="0" smtClean="0"/>
              <a:t>Additional findings, notice, and procedures required when a CHIPS, JIPS, TPR, or guardianship case involves an “Indian child”:</a:t>
            </a:r>
          </a:p>
          <a:p>
            <a:pPr lvl="1"/>
            <a:r>
              <a:rPr lang="en-US" dirty="0" smtClean="0"/>
              <a:t>Member of tribe, or</a:t>
            </a:r>
          </a:p>
          <a:p>
            <a:pPr lvl="1"/>
            <a:r>
              <a:rPr lang="en-US" dirty="0" smtClean="0"/>
              <a:t>Eligible for membership and biological child of a member</a:t>
            </a:r>
          </a:p>
          <a:p>
            <a:pPr lvl="0"/>
            <a:r>
              <a:rPr lang="en-US" dirty="0" smtClean="0"/>
              <a:t>WICWA specific circuit court forms available</a:t>
            </a:r>
          </a:p>
          <a:p>
            <a:pPr lvl="0"/>
            <a:r>
              <a:rPr lang="en-US" dirty="0" smtClean="0"/>
              <a:t>See </a:t>
            </a:r>
            <a:r>
              <a:rPr lang="en-US" dirty="0"/>
              <a:t>WICWA Judicial Checklist &amp; E-Learning Activity: </a:t>
            </a:r>
            <a:r>
              <a:rPr lang="en-US" dirty="0">
                <a:hlinkClick r:id="rId2"/>
              </a:rPr>
              <a:t>https://wicciptraining.com</a:t>
            </a:r>
            <a:r>
              <a:rPr lang="en-US" dirty="0" smtClean="0">
                <a:hlinkClick r:id="rId2"/>
              </a:rPr>
              <a:t>/</a:t>
            </a:r>
            <a:r>
              <a:rPr lang="en-US" dirty="0" smtClean="0"/>
              <a:t>   </a:t>
            </a:r>
          </a:p>
          <a:p>
            <a:pPr marL="457200" lvl="1" indent="0">
              <a:buNone/>
            </a:pPr>
            <a:endParaRPr lang="en-US" dirty="0"/>
          </a:p>
        </p:txBody>
      </p:sp>
    </p:spTree>
    <p:extLst>
      <p:ext uri="{BB962C8B-B14F-4D97-AF65-F5344CB8AC3E}">
        <p14:creationId xmlns:p14="http://schemas.microsoft.com/office/powerpoint/2010/main" val="2360333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Rights of the Caregiver</a:t>
            </a:r>
            <a:endParaRPr lang="en-US" b="1" dirty="0"/>
          </a:p>
        </p:txBody>
      </p:sp>
      <p:sp>
        <p:nvSpPr>
          <p:cNvPr id="3" name="Content Placeholder 2"/>
          <p:cNvSpPr>
            <a:spLocks noGrp="1"/>
          </p:cNvSpPr>
          <p:nvPr>
            <p:ph sz="quarter" idx="1"/>
          </p:nvPr>
        </p:nvSpPr>
        <p:spPr>
          <a:xfrm>
            <a:off x="838199" y="1417638"/>
            <a:ext cx="10519611" cy="5364162"/>
          </a:xfrm>
        </p:spPr>
        <p:txBody>
          <a:bodyPr>
            <a:normAutofit fontScale="92500" lnSpcReduction="10000"/>
          </a:bodyPr>
          <a:lstStyle/>
          <a:p>
            <a:r>
              <a:rPr lang="en-US" dirty="0" smtClean="0"/>
              <a:t>Notice of all hearings in a CHIPS, JIPS, TPR, and delinquency case </a:t>
            </a:r>
          </a:p>
          <a:p>
            <a:pPr lvl="1"/>
            <a:r>
              <a:rPr lang="en-US" dirty="0" smtClean="0"/>
              <a:t>Not given party status unless guardian or legal custodian</a:t>
            </a:r>
          </a:p>
          <a:p>
            <a:r>
              <a:rPr lang="en-US" dirty="0" smtClean="0"/>
              <a:t>Right </a:t>
            </a:r>
            <a:r>
              <a:rPr lang="en-US" dirty="0"/>
              <a:t>to object to a change in placement </a:t>
            </a:r>
            <a:r>
              <a:rPr lang="en-US" dirty="0" smtClean="0"/>
              <a:t>from caregiver’s home at any stage of the case</a:t>
            </a:r>
          </a:p>
          <a:p>
            <a:pPr lvl="1"/>
            <a:r>
              <a:rPr lang="en-US" dirty="0" smtClean="0"/>
              <a:t>If objection filed within 10 days of sending notice, court will schedule a hearing</a:t>
            </a:r>
            <a:endParaRPr lang="en-US" dirty="0"/>
          </a:p>
          <a:p>
            <a:pPr lvl="1"/>
            <a:r>
              <a:rPr lang="en-US" dirty="0" smtClean="0"/>
              <a:t>When child has been placed with relative for 6 months or more, additional notice requirements and right to appeal decision to remove the child, § 48.64</a:t>
            </a:r>
          </a:p>
          <a:p>
            <a:r>
              <a:rPr lang="en-US" dirty="0" smtClean="0"/>
              <a:t>Right to be heard at all hearings by making a written or oral </a:t>
            </a:r>
            <a:r>
              <a:rPr lang="en-US" dirty="0"/>
              <a:t>statement – </a:t>
            </a:r>
            <a:r>
              <a:rPr lang="en-US" dirty="0" smtClean="0"/>
              <a:t>§§ 48.27, 48.42, 938.27</a:t>
            </a:r>
          </a:p>
          <a:p>
            <a:pPr lvl="1"/>
            <a:r>
              <a:rPr lang="en-US" u="sng" dirty="0"/>
              <a:t>https://dcf.wisconsin.gov/files/forms/doc/2474.docx</a:t>
            </a:r>
            <a:endParaRPr lang="en-US" u="sng" dirty="0" smtClean="0"/>
          </a:p>
        </p:txBody>
      </p:sp>
    </p:spTree>
    <p:extLst>
      <p:ext uri="{BB962C8B-B14F-4D97-AF65-F5344CB8AC3E}">
        <p14:creationId xmlns:p14="http://schemas.microsoft.com/office/powerpoint/2010/main" val="3544039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Rights of the Caregiver</a:t>
            </a:r>
            <a:endParaRPr lang="en-US" b="1" dirty="0"/>
          </a:p>
        </p:txBody>
      </p:sp>
      <p:sp>
        <p:nvSpPr>
          <p:cNvPr id="3" name="Content Placeholder 2"/>
          <p:cNvSpPr>
            <a:spLocks noGrp="1"/>
          </p:cNvSpPr>
          <p:nvPr>
            <p:ph sz="quarter" idx="1"/>
          </p:nvPr>
        </p:nvSpPr>
        <p:spPr>
          <a:xfrm>
            <a:off x="872290" y="1365584"/>
            <a:ext cx="10710109" cy="5181600"/>
          </a:xfrm>
        </p:spPr>
        <p:txBody>
          <a:bodyPr>
            <a:normAutofit lnSpcReduction="10000"/>
          </a:bodyPr>
          <a:lstStyle/>
          <a:p>
            <a:r>
              <a:rPr lang="en-US" dirty="0" smtClean="0"/>
              <a:t>CHIPS &amp; JIPS cases: Guardian or Legal Custodian</a:t>
            </a:r>
          </a:p>
          <a:p>
            <a:pPr lvl="1"/>
            <a:r>
              <a:rPr lang="en-US" dirty="0"/>
              <a:t>Enter </a:t>
            </a:r>
            <a:r>
              <a:rPr lang="en-US" dirty="0" smtClean="0"/>
              <a:t>plea/contest the petition </a:t>
            </a:r>
            <a:endParaRPr lang="en-US" dirty="0"/>
          </a:p>
          <a:p>
            <a:pPr lvl="1"/>
            <a:r>
              <a:rPr lang="en-US" dirty="0" smtClean="0"/>
              <a:t>Request </a:t>
            </a:r>
            <a:r>
              <a:rPr lang="en-US" dirty="0"/>
              <a:t>jury </a:t>
            </a:r>
            <a:r>
              <a:rPr lang="en-US" dirty="0" smtClean="0"/>
              <a:t>trial and substitution of judge</a:t>
            </a:r>
            <a:endParaRPr lang="en-US" dirty="0"/>
          </a:p>
          <a:p>
            <a:pPr lvl="1"/>
            <a:r>
              <a:rPr lang="en-US" dirty="0" smtClean="0"/>
              <a:t>Request change in placement, revision, or extension</a:t>
            </a:r>
            <a:br>
              <a:rPr lang="en-US" dirty="0" smtClean="0"/>
            </a:br>
            <a:endParaRPr lang="en-US" dirty="0" smtClean="0"/>
          </a:p>
          <a:p>
            <a:r>
              <a:rPr lang="en-US" dirty="0" smtClean="0"/>
              <a:t>File petitions:</a:t>
            </a:r>
          </a:p>
          <a:p>
            <a:pPr lvl="1"/>
            <a:r>
              <a:rPr lang="en-US" dirty="0" smtClean="0"/>
              <a:t>TPR: Relative or guardian</a:t>
            </a:r>
          </a:p>
          <a:p>
            <a:pPr lvl="1"/>
            <a:r>
              <a:rPr lang="en-US" dirty="0" smtClean="0"/>
              <a:t>JIPS: Relative or guardian</a:t>
            </a:r>
          </a:p>
          <a:p>
            <a:pPr lvl="1"/>
            <a:r>
              <a:rPr lang="en-US" dirty="0" smtClean="0"/>
              <a:t>§ 48.977 Guardianship: Guardian, legal custodian, or current or recommended placement</a:t>
            </a:r>
          </a:p>
          <a:p>
            <a:pPr lvl="1"/>
            <a:r>
              <a:rPr lang="en-US" dirty="0"/>
              <a:t>§ </a:t>
            </a:r>
            <a:r>
              <a:rPr lang="en-US" dirty="0" smtClean="0"/>
              <a:t>48.9795 </a:t>
            </a:r>
            <a:r>
              <a:rPr lang="en-US" dirty="0"/>
              <a:t>Guardianship</a:t>
            </a:r>
            <a:r>
              <a:rPr lang="en-US" dirty="0" smtClean="0"/>
              <a:t>: Any person</a:t>
            </a:r>
          </a:p>
          <a:p>
            <a:pPr marL="457200" lvl="1" indent="0">
              <a:buNone/>
            </a:pPr>
            <a:endParaRPr lang="en-US" dirty="0"/>
          </a:p>
        </p:txBody>
      </p:sp>
    </p:spTree>
    <p:extLst>
      <p:ext uri="{BB962C8B-B14F-4D97-AF65-F5344CB8AC3E}">
        <p14:creationId xmlns:p14="http://schemas.microsoft.com/office/powerpoint/2010/main" val="2416460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Rights of the Caregiver</a:t>
            </a:r>
            <a:endParaRPr lang="en-US" b="1" dirty="0"/>
          </a:p>
        </p:txBody>
      </p:sp>
      <p:sp>
        <p:nvSpPr>
          <p:cNvPr id="3" name="Content Placeholder 2"/>
          <p:cNvSpPr>
            <a:spLocks noGrp="1"/>
          </p:cNvSpPr>
          <p:nvPr>
            <p:ph sz="quarter" idx="1"/>
          </p:nvPr>
        </p:nvSpPr>
        <p:spPr>
          <a:xfrm>
            <a:off x="872290" y="1365584"/>
            <a:ext cx="10888578" cy="5181600"/>
          </a:xfrm>
        </p:spPr>
        <p:txBody>
          <a:bodyPr>
            <a:normAutofit/>
          </a:bodyPr>
          <a:lstStyle/>
          <a:p>
            <a:r>
              <a:rPr lang="en-US" dirty="0" smtClean="0"/>
              <a:t>Guardian and legal custodian</a:t>
            </a:r>
          </a:p>
          <a:p>
            <a:pPr lvl="1"/>
            <a:r>
              <a:rPr lang="en-US" dirty="0" smtClean="0"/>
              <a:t>Right to access Ch. 48 and Ch. 938 juvenile court records </a:t>
            </a:r>
            <a:r>
              <a:rPr lang="en-US" dirty="0"/>
              <a:t>- §§ </a:t>
            </a:r>
            <a:r>
              <a:rPr lang="en-US" dirty="0" smtClean="0"/>
              <a:t>48.396 &amp; 938.396</a:t>
            </a:r>
            <a:endParaRPr lang="en-US" dirty="0"/>
          </a:p>
          <a:p>
            <a:pPr lvl="1"/>
            <a:r>
              <a:rPr lang="en-US" dirty="0" smtClean="0"/>
              <a:t>Copies of court reports and permanency plans</a:t>
            </a:r>
          </a:p>
          <a:p>
            <a:r>
              <a:rPr lang="en-US" dirty="0" smtClean="0"/>
              <a:t>Relative caregiver (without guardianship or legal custody) does not have right to access these records/documents unless:</a:t>
            </a:r>
          </a:p>
          <a:p>
            <a:pPr lvl="1"/>
            <a:r>
              <a:rPr lang="en-US" dirty="0" smtClean="0"/>
              <a:t>Ordered by the court, or </a:t>
            </a:r>
          </a:p>
          <a:p>
            <a:pPr lvl="1"/>
            <a:r>
              <a:rPr lang="en-US" dirty="0"/>
              <a:t>W</a:t>
            </a:r>
            <a:r>
              <a:rPr lang="en-US" dirty="0" smtClean="0"/>
              <a:t>ritten permission provided by parent, guardian, legal custodian, or child (14 years or older)</a:t>
            </a:r>
          </a:p>
        </p:txBody>
      </p:sp>
    </p:spTree>
    <p:extLst>
      <p:ext uri="{BB962C8B-B14F-4D97-AF65-F5344CB8AC3E}">
        <p14:creationId xmlns:p14="http://schemas.microsoft.com/office/powerpoint/2010/main" val="2810486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96347" y="489857"/>
            <a:ext cx="10701891" cy="5628644"/>
          </a:xfrm>
        </p:spPr>
        <p:txBody>
          <a:bodyPr>
            <a:normAutofit/>
          </a:bodyPr>
          <a:lstStyle/>
          <a:p>
            <a:pPr marL="0" indent="0" algn="ctr">
              <a:buNone/>
            </a:pPr>
            <a:endParaRPr lang="en-US" sz="5400" b="1" dirty="0" smtClean="0">
              <a:solidFill>
                <a:schemeClr val="tx2"/>
              </a:solidFill>
            </a:endParaRPr>
          </a:p>
          <a:p>
            <a:pPr marL="0" indent="0" algn="ctr">
              <a:buNone/>
            </a:pPr>
            <a:r>
              <a:rPr lang="en-US" sz="5400" b="1" dirty="0" smtClean="0">
                <a:solidFill>
                  <a:schemeClr val="tx2"/>
                </a:solidFill>
              </a:rPr>
              <a:t>Minor Guardianships</a:t>
            </a:r>
          </a:p>
          <a:p>
            <a:pPr marL="0" indent="0" algn="ctr">
              <a:buNone/>
            </a:pPr>
            <a:endParaRPr lang="en-US" sz="4400" dirty="0" smtClean="0">
              <a:solidFill>
                <a:srgbClr val="FFFF00"/>
              </a:solidFill>
            </a:endParaRPr>
          </a:p>
          <a:p>
            <a:pPr marL="0" indent="0" algn="ctr">
              <a:buNone/>
            </a:pPr>
            <a:r>
              <a:rPr lang="en-US" sz="4400" dirty="0" smtClean="0">
                <a:solidFill>
                  <a:schemeClr val="tx2"/>
                </a:solidFill>
              </a:rPr>
              <a:t>§48.977 - CHIPS Guardianships</a:t>
            </a:r>
          </a:p>
          <a:p>
            <a:pPr marL="0" indent="0" algn="ctr">
              <a:buNone/>
            </a:pPr>
            <a:r>
              <a:rPr lang="en-US" sz="4400" dirty="0" smtClean="0">
                <a:solidFill>
                  <a:schemeClr val="tx2"/>
                </a:solidFill>
              </a:rPr>
              <a:t>§48.9795 - Minor Guardianships of the Person</a:t>
            </a:r>
            <a:endParaRPr lang="en-US" sz="4400" dirty="0">
              <a:solidFill>
                <a:schemeClr val="tx2"/>
              </a:solidFill>
            </a:endParaRPr>
          </a:p>
        </p:txBody>
      </p:sp>
    </p:spTree>
    <p:extLst>
      <p:ext uri="{BB962C8B-B14F-4D97-AF65-F5344CB8AC3E}">
        <p14:creationId xmlns:p14="http://schemas.microsoft.com/office/powerpoint/2010/main" val="2674079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Minor Guardianships</a:t>
            </a:r>
            <a:endParaRPr lang="en-US" b="1" dirty="0"/>
          </a:p>
        </p:txBody>
      </p:sp>
      <p:sp>
        <p:nvSpPr>
          <p:cNvPr id="3" name="Content Placeholder 2"/>
          <p:cNvSpPr>
            <a:spLocks noGrp="1"/>
          </p:cNvSpPr>
          <p:nvPr>
            <p:ph idx="1"/>
          </p:nvPr>
        </p:nvSpPr>
        <p:spPr>
          <a:xfrm>
            <a:off x="838200" y="1463040"/>
            <a:ext cx="10515600" cy="4963886"/>
          </a:xfrm>
        </p:spPr>
        <p:txBody>
          <a:bodyPr>
            <a:normAutofit/>
          </a:bodyPr>
          <a:lstStyle/>
          <a:p>
            <a:r>
              <a:rPr lang="en-US" b="1" dirty="0" smtClean="0"/>
              <a:t>Minor Guardianship </a:t>
            </a:r>
            <a:r>
              <a:rPr lang="en-US" b="1" dirty="0"/>
              <a:t>of the </a:t>
            </a:r>
            <a:r>
              <a:rPr lang="en-US" b="1" dirty="0" smtClean="0"/>
              <a:t>Person </a:t>
            </a:r>
            <a:r>
              <a:rPr lang="en-US" b="1" dirty="0"/>
              <a:t>→ </a:t>
            </a:r>
            <a:r>
              <a:rPr lang="en-US" dirty="0"/>
              <a:t>Chapter </a:t>
            </a:r>
            <a:r>
              <a:rPr lang="en-US" dirty="0" smtClean="0"/>
              <a:t>48</a:t>
            </a:r>
            <a:endParaRPr lang="en-US" dirty="0"/>
          </a:p>
          <a:p>
            <a:pPr lvl="1"/>
            <a:r>
              <a:rPr lang="en-US" sz="2600" dirty="0"/>
              <a:t>There are now 3 types of Chapter 48 Guardianships</a:t>
            </a:r>
            <a:r>
              <a:rPr lang="en-US" sz="2600" dirty="0" smtClean="0"/>
              <a:t>:</a:t>
            </a:r>
          </a:p>
          <a:p>
            <a:pPr marL="457200" lvl="1" indent="0">
              <a:buNone/>
            </a:pPr>
            <a:r>
              <a:rPr lang="en-US" sz="2600" dirty="0"/>
              <a:t>	</a:t>
            </a:r>
            <a:r>
              <a:rPr lang="en-CA" sz="2600" dirty="0" smtClean="0"/>
              <a:t>§ </a:t>
            </a:r>
            <a:r>
              <a:rPr lang="en-US" sz="2600" dirty="0"/>
              <a:t>48.977 – CHIPS Guardianships</a:t>
            </a:r>
          </a:p>
          <a:p>
            <a:pPr marL="914400" lvl="2" indent="0">
              <a:buNone/>
            </a:pPr>
            <a:r>
              <a:rPr lang="en-CA" sz="2600" dirty="0" smtClean="0"/>
              <a:t>§ </a:t>
            </a:r>
            <a:r>
              <a:rPr lang="en-US" sz="2600" dirty="0"/>
              <a:t>48.9795 – Minor Guardianships of the Person</a:t>
            </a:r>
          </a:p>
          <a:p>
            <a:pPr lvl="3"/>
            <a:r>
              <a:rPr lang="en-US" sz="2200" dirty="0"/>
              <a:t>Full, Limited, Temporary, and Emergency	</a:t>
            </a:r>
          </a:p>
          <a:p>
            <a:pPr marL="914400" lvl="2" indent="0">
              <a:buNone/>
            </a:pPr>
            <a:r>
              <a:rPr lang="en-CA" sz="2600" dirty="0" smtClean="0"/>
              <a:t>§ </a:t>
            </a:r>
            <a:r>
              <a:rPr lang="en-US" sz="2600" dirty="0"/>
              <a:t>48.831 – Appointment of Guardian for Child Without a Living </a:t>
            </a:r>
            <a:r>
              <a:rPr lang="en-US" sz="2600" dirty="0" smtClean="0"/>
              <a:t>Parent</a:t>
            </a:r>
            <a:endParaRPr lang="en-US" sz="2600" dirty="0"/>
          </a:p>
          <a:p>
            <a:pPr marL="914400" lvl="2" indent="0">
              <a:buNone/>
            </a:pPr>
            <a:r>
              <a:rPr lang="en-US" sz="2600" b="1" dirty="0"/>
              <a:t>	</a:t>
            </a:r>
            <a:endParaRPr lang="en-US" dirty="0" smtClean="0"/>
          </a:p>
          <a:p>
            <a:r>
              <a:rPr lang="en-US" b="1" dirty="0" smtClean="0"/>
              <a:t>Minor Guardianship of the Estate → </a:t>
            </a:r>
            <a:r>
              <a:rPr lang="en-US" dirty="0" smtClean="0"/>
              <a:t>Chapter 54</a:t>
            </a:r>
          </a:p>
          <a:p>
            <a:pPr marL="914400" lvl="2" indent="0">
              <a:buNone/>
            </a:pPr>
            <a:endParaRPr lang="en-US" sz="2600" dirty="0" smtClean="0"/>
          </a:p>
        </p:txBody>
      </p:sp>
    </p:spTree>
    <p:extLst>
      <p:ext uri="{BB962C8B-B14F-4D97-AF65-F5344CB8AC3E}">
        <p14:creationId xmlns:p14="http://schemas.microsoft.com/office/powerpoint/2010/main" val="1422070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61"/>
            <a:ext cx="10515600" cy="1325563"/>
          </a:xfrm>
        </p:spPr>
        <p:txBody>
          <a:bodyPr/>
          <a:lstStyle/>
          <a:p>
            <a:pPr algn="ctr"/>
            <a:r>
              <a:rPr lang="en-US" b="1" dirty="0" smtClean="0">
                <a:solidFill>
                  <a:schemeClr val="tx2"/>
                </a:solidFill>
              </a:rPr>
              <a:t>Minor Guardianship Comparison Chart</a:t>
            </a:r>
            <a:endParaRPr lang="en-US" b="1"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0875929"/>
              </p:ext>
            </p:extLst>
          </p:nvPr>
        </p:nvGraphicFramePr>
        <p:xfrm>
          <a:off x="1382752" y="1315844"/>
          <a:ext cx="9249936" cy="5195989"/>
        </p:xfrm>
        <a:graphic>
          <a:graphicData uri="http://schemas.openxmlformats.org/drawingml/2006/table">
            <a:tbl>
              <a:tblPr firstRow="1" bandRow="1">
                <a:tableStyleId>{7DF18680-E054-41AD-8BC1-D1AEF772440D}</a:tableStyleId>
              </a:tblPr>
              <a:tblGrid>
                <a:gridCol w="5271668">
                  <a:extLst>
                    <a:ext uri="{9D8B030D-6E8A-4147-A177-3AD203B41FA5}">
                      <a16:colId xmlns:a16="http://schemas.microsoft.com/office/drawing/2014/main" val="3206821417"/>
                    </a:ext>
                  </a:extLst>
                </a:gridCol>
                <a:gridCol w="2022286">
                  <a:extLst>
                    <a:ext uri="{9D8B030D-6E8A-4147-A177-3AD203B41FA5}">
                      <a16:colId xmlns:a16="http://schemas.microsoft.com/office/drawing/2014/main" val="1261444360"/>
                    </a:ext>
                  </a:extLst>
                </a:gridCol>
                <a:gridCol w="1955982">
                  <a:extLst>
                    <a:ext uri="{9D8B030D-6E8A-4147-A177-3AD203B41FA5}">
                      <a16:colId xmlns:a16="http://schemas.microsoft.com/office/drawing/2014/main" val="790894987"/>
                    </a:ext>
                  </a:extLst>
                </a:gridCol>
              </a:tblGrid>
              <a:tr h="479502">
                <a:tc>
                  <a:txBody>
                    <a:bodyPr/>
                    <a:lstStyle/>
                    <a:p>
                      <a:pPr marL="0" indent="0"/>
                      <a:r>
                        <a:rPr lang="en-US" sz="2800" dirty="0" smtClean="0"/>
                        <a:t>Differences</a:t>
                      </a:r>
                      <a:endParaRPr lang="en-US" sz="2800" dirty="0"/>
                    </a:p>
                  </a:txBody>
                  <a:tcPr/>
                </a:tc>
                <a:tc>
                  <a:txBody>
                    <a:bodyPr/>
                    <a:lstStyle/>
                    <a:p>
                      <a:pPr algn="ctr"/>
                      <a:r>
                        <a:rPr lang="en-CA" sz="2800" dirty="0" smtClean="0"/>
                        <a:t>§ 48.977</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u="none" strike="noStrike" kern="1200" cap="none" spc="0" normalizeH="0" baseline="0" noProof="0" dirty="0" smtClean="0">
                          <a:ln>
                            <a:noFill/>
                          </a:ln>
                          <a:effectLst/>
                          <a:uLnTx/>
                          <a:uFillTx/>
                        </a:rPr>
                        <a:t>§ 48.9795</a:t>
                      </a:r>
                      <a:endParaRPr kumimoji="0" lang="en-US" sz="2800" b="1" i="0" u="none" strike="noStrike" kern="1200" cap="none" spc="0" normalizeH="0" baseline="0" noProof="0" dirty="0" smtClean="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901376399"/>
                  </a:ext>
                </a:extLst>
              </a:tr>
              <a:tr h="712580">
                <a:tc>
                  <a:txBody>
                    <a:bodyPr/>
                    <a:lstStyle/>
                    <a:p>
                      <a:r>
                        <a:rPr lang="en-US" dirty="0" smtClean="0"/>
                        <a:t>Underlying</a:t>
                      </a:r>
                      <a:r>
                        <a:rPr lang="en-US" baseline="0" dirty="0" smtClean="0"/>
                        <a:t> CHIPS case for the child.</a:t>
                      </a:r>
                      <a:endParaRPr lang="en-US" dirty="0"/>
                    </a:p>
                  </a:txBody>
                  <a:tcPr/>
                </a:tc>
                <a:tc>
                  <a:txBody>
                    <a:bodyPr/>
                    <a:lstStyle/>
                    <a:p>
                      <a:pPr algn="ctr"/>
                      <a:r>
                        <a:rPr lang="en-US" sz="4000" dirty="0" smtClean="0">
                          <a:sym typeface="Wingdings" panose="05000000000000000000" pitchFamily="2" charset="2"/>
                        </a:rPr>
                        <a:t></a:t>
                      </a:r>
                      <a:endParaRPr lang="en-US" sz="4000" dirty="0">
                        <a:solidFill>
                          <a:schemeClr val="tx1"/>
                        </a:solidFill>
                      </a:endParaRPr>
                    </a:p>
                  </a:txBody>
                  <a:tcPr/>
                </a:tc>
                <a:tc>
                  <a:txBody>
                    <a:bodyPr/>
                    <a:lstStyle/>
                    <a:p>
                      <a:endParaRPr lang="en-US" dirty="0"/>
                    </a:p>
                  </a:txBody>
                  <a:tcPr/>
                </a:tc>
                <a:extLst>
                  <a:ext uri="{0D108BD9-81ED-4DB2-BD59-A6C34878D82A}">
                    <a16:rowId xmlns:a16="http://schemas.microsoft.com/office/drawing/2014/main" val="2493505326"/>
                  </a:ext>
                </a:extLst>
              </a:tr>
              <a:tr h="712580">
                <a:tc>
                  <a:txBody>
                    <a:bodyPr/>
                    <a:lstStyle/>
                    <a:p>
                      <a:r>
                        <a:rPr lang="en-US" dirty="0" smtClean="0"/>
                        <a:t>Child must live with guardian.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smtClean="0">
                          <a:ln>
                            <a:noFill/>
                          </a:ln>
                          <a:effectLst/>
                          <a:uLnTx/>
                          <a:uFillTx/>
                          <a:sym typeface="Wingdings" panose="05000000000000000000" pitchFamily="2" charset="2"/>
                        </a:rPr>
                        <a:t></a:t>
                      </a:r>
                      <a:endParaRPr kumimoji="0" lang="en-US" sz="40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endParaRPr lang="en-US"/>
                    </a:p>
                  </a:txBody>
                  <a:tcPr/>
                </a:tc>
                <a:extLst>
                  <a:ext uri="{0D108BD9-81ED-4DB2-BD59-A6C34878D82A}">
                    <a16:rowId xmlns:a16="http://schemas.microsoft.com/office/drawing/2014/main" val="3966533050"/>
                  </a:ext>
                </a:extLst>
              </a:tr>
              <a:tr h="712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Subsidized guardianship payments permissible.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smtClean="0">
                          <a:ln>
                            <a:noFill/>
                          </a:ln>
                          <a:effectLst/>
                          <a:uLnTx/>
                          <a:uFillTx/>
                          <a:sym typeface="Wingdings" panose="05000000000000000000" pitchFamily="2" charset="2"/>
                        </a:rPr>
                        <a:t></a:t>
                      </a:r>
                      <a:endParaRPr kumimoji="0" lang="en-US" sz="40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endParaRPr lang="en-US"/>
                    </a:p>
                  </a:txBody>
                  <a:tcPr/>
                </a:tc>
                <a:extLst>
                  <a:ext uri="{0D108BD9-81ED-4DB2-BD59-A6C34878D82A}">
                    <a16:rowId xmlns:a16="http://schemas.microsoft.com/office/drawing/2014/main" val="1843977132"/>
                  </a:ext>
                </a:extLst>
              </a:tr>
              <a:tr h="712580">
                <a:tc>
                  <a:txBody>
                    <a:bodyPr/>
                    <a:lstStyle/>
                    <a:p>
                      <a:r>
                        <a:rPr lang="en-US" dirty="0" smtClean="0"/>
                        <a:t>Procedure for</a:t>
                      </a:r>
                      <a:r>
                        <a:rPr lang="en-US" baseline="0" dirty="0" smtClean="0"/>
                        <a:t> appointing a successor guardian.</a:t>
                      </a:r>
                      <a:endParaRPr lang="en-US" dirty="0"/>
                    </a:p>
                  </a:txBody>
                  <a:tcPr/>
                </a:tc>
                <a:tc>
                  <a:txBody>
                    <a:bodyPr/>
                    <a:lstStyle/>
                    <a:p>
                      <a:pPr algn="ctr"/>
                      <a:r>
                        <a:rPr lang="en-US" dirty="0" smtClean="0"/>
                        <a:t>Subsidized only.</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smtClean="0">
                          <a:ln>
                            <a:noFill/>
                          </a:ln>
                          <a:effectLst/>
                          <a:uLnTx/>
                          <a:uFillTx/>
                          <a:sym typeface="Wingdings" panose="05000000000000000000" pitchFamily="2" charset="2"/>
                        </a:rPr>
                        <a:t></a:t>
                      </a:r>
                      <a:endParaRPr kumimoji="0" lang="en-US" sz="40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544144523"/>
                  </a:ext>
                </a:extLst>
              </a:tr>
              <a:tr h="413889">
                <a:tc>
                  <a:txBody>
                    <a:bodyPr/>
                    <a:lstStyle/>
                    <a:p>
                      <a:r>
                        <a:rPr lang="en-US" dirty="0" smtClean="0"/>
                        <a:t>Annual</a:t>
                      </a:r>
                      <a:r>
                        <a:rPr lang="en-US" baseline="0" dirty="0" smtClean="0"/>
                        <a:t> report from guardian required. </a:t>
                      </a:r>
                      <a:endParaRPr lang="en-US" dirty="0"/>
                    </a:p>
                  </a:txBody>
                  <a:tcPr/>
                </a:tc>
                <a:tc>
                  <a:txBody>
                    <a:bodyPr/>
                    <a:lstStyle/>
                    <a:p>
                      <a:endParaRPr lang="en-US"/>
                    </a:p>
                  </a:txBody>
                  <a:tcPr/>
                </a:tc>
                <a:tc>
                  <a:txBody>
                    <a:bodyPr/>
                    <a:lstStyle/>
                    <a:p>
                      <a:pPr algn="ctr"/>
                      <a:r>
                        <a:rPr lang="en-US" dirty="0" smtClean="0"/>
                        <a:t>Full only.</a:t>
                      </a:r>
                      <a:endParaRPr lang="en-US" dirty="0"/>
                    </a:p>
                  </a:txBody>
                  <a:tcPr/>
                </a:tc>
                <a:extLst>
                  <a:ext uri="{0D108BD9-81ED-4DB2-BD59-A6C34878D82A}">
                    <a16:rowId xmlns:a16="http://schemas.microsoft.com/office/drawing/2014/main" val="138414004"/>
                  </a:ext>
                </a:extLst>
              </a:tr>
              <a:tr h="575132">
                <a:tc>
                  <a:txBody>
                    <a:bodyPr/>
                    <a:lstStyle/>
                    <a:p>
                      <a:r>
                        <a:rPr lang="en-US" dirty="0" smtClean="0"/>
                        <a:t>Court commissioner may conduct hearings.</a:t>
                      </a:r>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smtClean="0">
                          <a:ln>
                            <a:noFill/>
                          </a:ln>
                          <a:effectLst/>
                          <a:uLnTx/>
                          <a:uFillTx/>
                          <a:sym typeface="Wingdings" panose="05000000000000000000" pitchFamily="2" charset="2"/>
                        </a:rPr>
                        <a:t></a:t>
                      </a:r>
                      <a:endParaRPr kumimoji="0" lang="en-US" sz="40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41045096"/>
                  </a:ext>
                </a:extLst>
              </a:tr>
              <a:tr h="712580">
                <a:tc>
                  <a:txBody>
                    <a:bodyPr/>
                    <a:lstStyle/>
                    <a:p>
                      <a:r>
                        <a:rPr lang="en-US" dirty="0" smtClean="0"/>
                        <a:t>Emergency guardianship</a:t>
                      </a:r>
                      <a:r>
                        <a:rPr lang="en-US" baseline="0" dirty="0" smtClean="0"/>
                        <a:t> available.</a:t>
                      </a:r>
                      <a:endParaRPr lang="en-US" dirty="0"/>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smtClean="0">
                          <a:ln>
                            <a:noFill/>
                          </a:ln>
                          <a:effectLst/>
                          <a:uLnTx/>
                          <a:uFillTx/>
                          <a:sym typeface="Wingdings" panose="05000000000000000000" pitchFamily="2" charset="2"/>
                        </a:rPr>
                        <a:t></a:t>
                      </a:r>
                      <a:endParaRPr kumimoji="0" lang="en-US" sz="40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873910577"/>
                  </a:ext>
                </a:extLst>
              </a:tr>
            </a:tbl>
          </a:graphicData>
        </a:graphic>
      </p:graphicFrame>
    </p:spTree>
    <p:extLst>
      <p:ext uri="{BB962C8B-B14F-4D97-AF65-F5344CB8AC3E}">
        <p14:creationId xmlns:p14="http://schemas.microsoft.com/office/powerpoint/2010/main" val="188714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10" y="0"/>
            <a:ext cx="10363200" cy="1470025"/>
          </a:xfrm>
        </p:spPr>
        <p:txBody>
          <a:bodyPr/>
          <a:lstStyle/>
          <a:p>
            <a:r>
              <a:rPr lang="en-CA" b="1" dirty="0">
                <a:solidFill>
                  <a:schemeClr val="tx2"/>
                </a:solidFill>
              </a:rPr>
              <a:t>§ </a:t>
            </a:r>
            <a:r>
              <a:rPr lang="en-US" b="1" dirty="0">
                <a:solidFill>
                  <a:schemeClr val="tx2"/>
                </a:solidFill>
              </a:rPr>
              <a:t>48.977 – CHIPS </a:t>
            </a:r>
            <a:r>
              <a:rPr lang="en-US" b="1" dirty="0" smtClean="0">
                <a:solidFill>
                  <a:schemeClr val="tx2"/>
                </a:solidFill>
              </a:rPr>
              <a:t>Guardianships</a:t>
            </a:r>
            <a:endParaRPr lang="en-US" b="1"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660" t="16023" r="-1"/>
          <a:stretch/>
        </p:blipFill>
        <p:spPr>
          <a:xfrm>
            <a:off x="4072689" y="2339087"/>
            <a:ext cx="4117408" cy="3351852"/>
          </a:xfrm>
          <a:prstGeom prst="rect">
            <a:avLst/>
          </a:prstGeom>
        </p:spPr>
      </p:pic>
    </p:spTree>
    <p:extLst>
      <p:ext uri="{BB962C8B-B14F-4D97-AF65-F5344CB8AC3E}">
        <p14:creationId xmlns:p14="http://schemas.microsoft.com/office/powerpoint/2010/main" val="3477833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27" y="0"/>
            <a:ext cx="10515600" cy="1325563"/>
          </a:xfrm>
        </p:spPr>
        <p:txBody>
          <a:bodyPr>
            <a:normAutofit fontScale="90000"/>
          </a:bodyPr>
          <a:lstStyle/>
          <a:p>
            <a:pPr lvl="3" algn="ctr"/>
            <a:r>
              <a:rPr lang="en-CA" sz="4400" b="1" dirty="0" smtClean="0">
                <a:solidFill>
                  <a:schemeClr val="tx2"/>
                </a:solidFill>
                <a:latin typeface="+mj-lt"/>
              </a:rPr>
              <a:t>§ </a:t>
            </a:r>
            <a:r>
              <a:rPr lang="en-US" sz="4400" b="1" dirty="0" smtClean="0">
                <a:solidFill>
                  <a:schemeClr val="tx2"/>
                </a:solidFill>
                <a:latin typeface="+mj-lt"/>
              </a:rPr>
              <a:t>48.977 – CHIPS Guardianship </a:t>
            </a:r>
            <a:br>
              <a:rPr lang="en-US" sz="4400" b="1" dirty="0" smtClean="0">
                <a:solidFill>
                  <a:schemeClr val="tx2"/>
                </a:solidFill>
                <a:latin typeface="+mj-lt"/>
              </a:rPr>
            </a:br>
            <a:r>
              <a:rPr lang="en-US" sz="4400" b="1" dirty="0" smtClean="0">
                <a:solidFill>
                  <a:schemeClr val="tx2"/>
                </a:solidFill>
                <a:latin typeface="+mj-lt"/>
              </a:rPr>
              <a:t>Requirements</a:t>
            </a:r>
            <a:endParaRPr lang="en-US" sz="4400" b="1" dirty="0">
              <a:solidFill>
                <a:schemeClr val="tx2"/>
              </a:solidFill>
              <a:latin typeface="+mj-lt"/>
            </a:endParaRPr>
          </a:p>
        </p:txBody>
      </p:sp>
      <p:sp>
        <p:nvSpPr>
          <p:cNvPr id="3" name="Content Placeholder 2"/>
          <p:cNvSpPr>
            <a:spLocks noGrp="1"/>
          </p:cNvSpPr>
          <p:nvPr>
            <p:ph idx="1"/>
          </p:nvPr>
        </p:nvSpPr>
        <p:spPr>
          <a:xfrm>
            <a:off x="838200" y="1463040"/>
            <a:ext cx="10515600" cy="5227692"/>
          </a:xfrm>
        </p:spPr>
        <p:txBody>
          <a:bodyPr>
            <a:normAutofit lnSpcReduction="10000"/>
          </a:bodyPr>
          <a:lstStyle/>
          <a:p>
            <a:pPr marL="514350" indent="-514350">
              <a:buAutoNum type="arabicPeriod"/>
            </a:pPr>
            <a:r>
              <a:rPr lang="en-US" dirty="0" smtClean="0"/>
              <a:t>Child </a:t>
            </a:r>
            <a:r>
              <a:rPr lang="en-US" dirty="0"/>
              <a:t>adjudicated </a:t>
            </a:r>
            <a:r>
              <a:rPr lang="en-US" dirty="0" smtClean="0"/>
              <a:t>CHIPS (or JIPS ground of uncontrollable behavior).</a:t>
            </a:r>
            <a:endParaRPr lang="en-US" dirty="0"/>
          </a:p>
          <a:p>
            <a:pPr marL="514350" indent="-514350">
              <a:buAutoNum type="arabicPeriod"/>
            </a:pPr>
            <a:r>
              <a:rPr lang="en-US" dirty="0" smtClean="0"/>
              <a:t>Child will live with proposed guardian.</a:t>
            </a:r>
          </a:p>
          <a:p>
            <a:pPr marL="514350" indent="-514350">
              <a:buAutoNum type="arabicPeriod"/>
            </a:pPr>
            <a:r>
              <a:rPr lang="en-US" dirty="0" smtClean="0"/>
              <a:t>Guardian willing and able to </a:t>
            </a:r>
            <a:r>
              <a:rPr lang="en-US" dirty="0"/>
              <a:t>serve for an extended time or until child is </a:t>
            </a:r>
            <a:r>
              <a:rPr lang="en-US" dirty="0" smtClean="0"/>
              <a:t>18.</a:t>
            </a:r>
          </a:p>
          <a:p>
            <a:pPr marL="514350" indent="-514350">
              <a:buAutoNum type="arabicPeriod"/>
            </a:pPr>
            <a:r>
              <a:rPr lang="en-US" dirty="0" smtClean="0"/>
              <a:t>TPR </a:t>
            </a:r>
            <a:r>
              <a:rPr lang="en-US" dirty="0"/>
              <a:t>not in </a:t>
            </a:r>
            <a:r>
              <a:rPr lang="en-US" dirty="0" smtClean="0"/>
              <a:t>child’s best interests.</a:t>
            </a:r>
          </a:p>
          <a:p>
            <a:pPr marL="514350" indent="-514350">
              <a:buAutoNum type="arabicPeriod"/>
            </a:pPr>
            <a:r>
              <a:rPr lang="en-US" dirty="0" smtClean="0"/>
              <a:t>Parent is neglecting</a:t>
            </a:r>
            <a:r>
              <a:rPr lang="en-US" dirty="0"/>
              <a:t>, refusing, or unable to </a:t>
            </a:r>
            <a:r>
              <a:rPr lang="en-US" dirty="0" smtClean="0"/>
              <a:t>fulfil the duties as guardian.</a:t>
            </a:r>
          </a:p>
          <a:p>
            <a:pPr marL="514350" indent="-514350">
              <a:buAutoNum type="arabicPeriod"/>
            </a:pPr>
            <a:r>
              <a:rPr lang="en-US" dirty="0" smtClean="0"/>
              <a:t>Agency has made reasonable efforts to prevent removal/return the child home. </a:t>
            </a:r>
            <a:endParaRPr lang="en-US" dirty="0"/>
          </a:p>
          <a:p>
            <a:endParaRPr lang="en-US" sz="3200" dirty="0"/>
          </a:p>
        </p:txBody>
      </p:sp>
    </p:spTree>
    <p:extLst>
      <p:ext uri="{BB962C8B-B14F-4D97-AF65-F5344CB8AC3E}">
        <p14:creationId xmlns:p14="http://schemas.microsoft.com/office/powerpoint/2010/main" val="3837553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16" y="0"/>
            <a:ext cx="11201399" cy="1325563"/>
          </a:xfrm>
        </p:spPr>
        <p:txBody>
          <a:bodyPr>
            <a:normAutofit fontScale="90000"/>
          </a:bodyPr>
          <a:lstStyle/>
          <a:p>
            <a:pPr lvl="3" algn="ctr"/>
            <a:r>
              <a:rPr lang="en-CA" sz="4400" b="1" dirty="0" smtClean="0">
                <a:solidFill>
                  <a:schemeClr val="tx2"/>
                </a:solidFill>
                <a:latin typeface="+mj-lt"/>
              </a:rPr>
              <a:t>§ </a:t>
            </a:r>
            <a:r>
              <a:rPr lang="en-US" sz="4400" b="1" dirty="0" smtClean="0">
                <a:solidFill>
                  <a:schemeClr val="tx2"/>
                </a:solidFill>
                <a:latin typeface="+mj-lt"/>
              </a:rPr>
              <a:t>48.977 – CHIPS Guardianship </a:t>
            </a:r>
            <a:br>
              <a:rPr lang="en-US" sz="4400" b="1" dirty="0" smtClean="0">
                <a:solidFill>
                  <a:schemeClr val="tx2"/>
                </a:solidFill>
                <a:latin typeface="+mj-lt"/>
              </a:rPr>
            </a:br>
            <a:r>
              <a:rPr lang="en-US" sz="4400" b="1" dirty="0" smtClean="0">
                <a:solidFill>
                  <a:schemeClr val="tx2"/>
                </a:solidFill>
                <a:latin typeface="+mj-lt"/>
              </a:rPr>
              <a:t>Petition</a:t>
            </a:r>
            <a:endParaRPr lang="en-US" sz="4400" b="1" dirty="0">
              <a:solidFill>
                <a:schemeClr val="tx2"/>
              </a:solidFill>
              <a:latin typeface="+mj-lt"/>
            </a:endParaRPr>
          </a:p>
        </p:txBody>
      </p:sp>
      <p:sp>
        <p:nvSpPr>
          <p:cNvPr id="3" name="Content Placeholder 2"/>
          <p:cNvSpPr>
            <a:spLocks noGrp="1"/>
          </p:cNvSpPr>
          <p:nvPr>
            <p:ph idx="1"/>
          </p:nvPr>
        </p:nvSpPr>
        <p:spPr>
          <a:xfrm>
            <a:off x="838200" y="1240456"/>
            <a:ext cx="10515600" cy="5227692"/>
          </a:xfrm>
        </p:spPr>
        <p:txBody>
          <a:bodyPr>
            <a:normAutofit/>
          </a:bodyPr>
          <a:lstStyle/>
          <a:p>
            <a:r>
              <a:rPr lang="en-US" sz="3200" dirty="0" smtClean="0"/>
              <a:t>Can be filed by:</a:t>
            </a:r>
          </a:p>
          <a:p>
            <a:pPr lvl="1"/>
            <a:r>
              <a:rPr lang="en-US" sz="2800" dirty="0" smtClean="0"/>
              <a:t>Child</a:t>
            </a:r>
          </a:p>
          <a:p>
            <a:pPr lvl="1"/>
            <a:r>
              <a:rPr lang="en-US" sz="2800" dirty="0" smtClean="0"/>
              <a:t>Parent</a:t>
            </a:r>
          </a:p>
          <a:p>
            <a:pPr lvl="1"/>
            <a:r>
              <a:rPr lang="en-US" sz="2800" dirty="0" smtClean="0"/>
              <a:t>Guardian</a:t>
            </a:r>
          </a:p>
          <a:p>
            <a:pPr lvl="1"/>
            <a:r>
              <a:rPr lang="en-US" sz="2800" dirty="0" smtClean="0"/>
              <a:t>Legal custodian or Indian custodian</a:t>
            </a:r>
          </a:p>
          <a:p>
            <a:pPr lvl="1"/>
            <a:r>
              <a:rPr lang="en-US" sz="2800" dirty="0" smtClean="0"/>
              <a:t>Guardian ad litem</a:t>
            </a:r>
          </a:p>
          <a:p>
            <a:pPr lvl="1"/>
            <a:r>
              <a:rPr lang="en-US" sz="2800" dirty="0" smtClean="0"/>
              <a:t>Nominated guardian</a:t>
            </a:r>
          </a:p>
          <a:p>
            <a:pPr lvl="1"/>
            <a:r>
              <a:rPr lang="en-US" sz="2800" dirty="0" smtClean="0"/>
              <a:t>Department of Children and Families</a:t>
            </a:r>
          </a:p>
          <a:p>
            <a:pPr lvl="1"/>
            <a:r>
              <a:rPr lang="en-US" sz="2800" dirty="0" smtClean="0"/>
              <a:t>Agency</a:t>
            </a:r>
          </a:p>
          <a:p>
            <a:pPr lvl="1"/>
            <a:r>
              <a:rPr lang="en-US" sz="2800" dirty="0" smtClean="0"/>
              <a:t>District attorney/corporation counsel </a:t>
            </a:r>
            <a:endParaRPr lang="en-US" sz="2800" dirty="0"/>
          </a:p>
        </p:txBody>
      </p:sp>
    </p:spTree>
    <p:extLst>
      <p:ext uri="{BB962C8B-B14F-4D97-AF65-F5344CB8AC3E}">
        <p14:creationId xmlns:p14="http://schemas.microsoft.com/office/powerpoint/2010/main" val="4134910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
            <a:ext cx="6819900" cy="3658592"/>
          </a:xfrm>
        </p:spPr>
      </p:pic>
      <p:sp>
        <p:nvSpPr>
          <p:cNvPr id="2" name="Title 1"/>
          <p:cNvSpPr>
            <a:spLocks noGrp="1"/>
          </p:cNvSpPr>
          <p:nvPr>
            <p:ph type="title"/>
          </p:nvPr>
        </p:nvSpPr>
        <p:spPr>
          <a:xfrm>
            <a:off x="7037070" y="533718"/>
            <a:ext cx="4899660" cy="1143000"/>
          </a:xfrm>
        </p:spPr>
        <p:txBody>
          <a:bodyPr>
            <a:normAutofit fontScale="90000"/>
          </a:bodyPr>
          <a:lstStyle/>
          <a:p>
            <a:r>
              <a:rPr lang="en-US" b="1" dirty="0" smtClean="0"/>
              <a:t>Circuit Court Forms</a:t>
            </a:r>
            <a:br>
              <a:rPr lang="en-US" b="1" dirty="0" smtClean="0"/>
            </a:br>
            <a:r>
              <a:rPr lang="en-US" dirty="0" smtClean="0">
                <a:hlinkClick r:id="rId4"/>
              </a:rPr>
              <a:t>www.wicourts.gov</a:t>
            </a:r>
            <a:r>
              <a:rPr lang="en-US" dirty="0" smtClean="0"/>
              <a:t> </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500" y="2626474"/>
            <a:ext cx="8534400" cy="4009867"/>
          </a:xfrm>
          <a:prstGeom prst="rect">
            <a:avLst/>
          </a:prstGeom>
        </p:spPr>
      </p:pic>
      <p:sp>
        <p:nvSpPr>
          <p:cNvPr id="8" name="Title 1"/>
          <p:cNvSpPr txBox="1">
            <a:spLocks/>
          </p:cNvSpPr>
          <p:nvPr/>
        </p:nvSpPr>
        <p:spPr>
          <a:xfrm>
            <a:off x="152401" y="3802698"/>
            <a:ext cx="3619499" cy="20418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6"/>
                </a:solidFill>
                <a:latin typeface="+mj-lt"/>
                <a:ea typeface="+mj-ea"/>
                <a:cs typeface="+mj-cs"/>
              </a:defRPr>
            </a:lvl1pPr>
          </a:lstStyle>
          <a:p>
            <a:pPr marL="342900" indent="-342900" algn="l">
              <a:buFont typeface="Arial" panose="020B0604020202020204" pitchFamily="34" charset="0"/>
              <a:buChar char="•"/>
            </a:pPr>
            <a:r>
              <a:rPr lang="en-US" sz="3000" dirty="0" smtClean="0"/>
              <a:t>Hover over Forms and select Circuit court</a:t>
            </a:r>
          </a:p>
          <a:p>
            <a:pPr marL="342900" indent="-342900" algn="l">
              <a:buFont typeface="Arial" panose="020B0604020202020204" pitchFamily="34" charset="0"/>
              <a:buChar char="•"/>
            </a:pPr>
            <a:r>
              <a:rPr lang="en-US" sz="3000" dirty="0" smtClean="0"/>
              <a:t>Select Juvenile</a:t>
            </a:r>
            <a:endParaRPr lang="en-US" sz="3000" dirty="0"/>
          </a:p>
        </p:txBody>
      </p:sp>
    </p:spTree>
    <p:extLst>
      <p:ext uri="{BB962C8B-B14F-4D97-AF65-F5344CB8AC3E}">
        <p14:creationId xmlns:p14="http://schemas.microsoft.com/office/powerpoint/2010/main" val="2311760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26" y="0"/>
            <a:ext cx="11496174" cy="1325563"/>
          </a:xfrm>
        </p:spPr>
        <p:txBody>
          <a:bodyPr>
            <a:normAutofit fontScale="90000"/>
          </a:bodyPr>
          <a:lstStyle/>
          <a:p>
            <a:pPr lvl="3" algn="ctr"/>
            <a:r>
              <a:rPr lang="en-CA" sz="4400" b="1" dirty="0" smtClean="0">
                <a:solidFill>
                  <a:schemeClr val="tx2"/>
                </a:solidFill>
                <a:latin typeface="+mj-lt"/>
              </a:rPr>
              <a:t>§ </a:t>
            </a:r>
            <a:r>
              <a:rPr lang="en-US" sz="4400" b="1" dirty="0" smtClean="0">
                <a:solidFill>
                  <a:schemeClr val="tx2"/>
                </a:solidFill>
                <a:latin typeface="+mj-lt"/>
              </a:rPr>
              <a:t>48.977 – CHIPS Guardianship </a:t>
            </a:r>
            <a:br>
              <a:rPr lang="en-US" sz="4400" b="1" dirty="0" smtClean="0">
                <a:solidFill>
                  <a:schemeClr val="tx2"/>
                </a:solidFill>
                <a:latin typeface="+mj-lt"/>
              </a:rPr>
            </a:br>
            <a:r>
              <a:rPr lang="en-US" sz="4400" b="1" dirty="0" smtClean="0">
                <a:solidFill>
                  <a:schemeClr val="tx2"/>
                </a:solidFill>
                <a:latin typeface="+mj-lt"/>
              </a:rPr>
              <a:t>Subsidized Payments</a:t>
            </a:r>
            <a:endParaRPr lang="en-US" sz="4400" b="1" dirty="0">
              <a:solidFill>
                <a:schemeClr val="tx2"/>
              </a:solidFill>
              <a:latin typeface="+mj-lt"/>
            </a:endParaRPr>
          </a:p>
        </p:txBody>
      </p:sp>
      <p:sp>
        <p:nvSpPr>
          <p:cNvPr id="3" name="Content Placeholder 2"/>
          <p:cNvSpPr>
            <a:spLocks noGrp="1"/>
          </p:cNvSpPr>
          <p:nvPr>
            <p:ph idx="1"/>
          </p:nvPr>
        </p:nvSpPr>
        <p:spPr>
          <a:xfrm>
            <a:off x="838200" y="1463040"/>
            <a:ext cx="11049000" cy="5227692"/>
          </a:xfrm>
        </p:spPr>
        <p:txBody>
          <a:bodyPr>
            <a:normAutofit/>
          </a:bodyPr>
          <a:lstStyle/>
          <a:p>
            <a:r>
              <a:rPr lang="en-US" sz="3200" dirty="0" smtClean="0"/>
              <a:t>Monthly payments available for </a:t>
            </a:r>
            <a:r>
              <a:rPr lang="en-US" sz="3200" dirty="0"/>
              <a:t>qualifying </a:t>
            </a:r>
            <a:r>
              <a:rPr lang="en-US" sz="3200" dirty="0" smtClean="0"/>
              <a:t>§ 48.977 guardianships</a:t>
            </a:r>
          </a:p>
          <a:p>
            <a:pPr lvl="1"/>
            <a:r>
              <a:rPr lang="en-US" dirty="0"/>
              <a:t>C</a:t>
            </a:r>
            <a:r>
              <a:rPr lang="en-US" sz="2800" dirty="0" smtClean="0"/>
              <a:t>ounty </a:t>
            </a:r>
            <a:r>
              <a:rPr lang="en-US" sz="2800" dirty="0"/>
              <a:t>agency is responsible for determining eligibility.  See § </a:t>
            </a:r>
            <a:r>
              <a:rPr lang="en-US" sz="2800" dirty="0" smtClean="0"/>
              <a:t>48.623 </a:t>
            </a:r>
            <a:endParaRPr lang="en-US" sz="2800" dirty="0"/>
          </a:p>
          <a:p>
            <a:r>
              <a:rPr lang="en-US" sz="3200" dirty="0" smtClean="0"/>
              <a:t>If subsidized, the court </a:t>
            </a:r>
            <a:r>
              <a:rPr lang="en-US" sz="3200" u="sng" dirty="0" smtClean="0"/>
              <a:t>must</a:t>
            </a:r>
            <a:r>
              <a:rPr lang="en-US" sz="3200" dirty="0" smtClean="0"/>
              <a:t> terminate/dismiss the underlying CHIPS case  </a:t>
            </a:r>
            <a:endParaRPr lang="en-US" dirty="0"/>
          </a:p>
          <a:p>
            <a:pPr lvl="1"/>
            <a:r>
              <a:rPr lang="en-US" sz="2800" dirty="0" smtClean="0"/>
              <a:t>If unsubsidized, the underlying CHIPS case will continue until terminated or order expires</a:t>
            </a:r>
          </a:p>
          <a:p>
            <a:r>
              <a:rPr lang="en-US" sz="3200" dirty="0" smtClean="0"/>
              <a:t>Child and proposed guardian must be related or have a pre-existing relationship</a:t>
            </a:r>
          </a:p>
        </p:txBody>
      </p:sp>
    </p:spTree>
    <p:extLst>
      <p:ext uri="{BB962C8B-B14F-4D97-AF65-F5344CB8AC3E}">
        <p14:creationId xmlns:p14="http://schemas.microsoft.com/office/powerpoint/2010/main" val="2228432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fontScale="90000"/>
          </a:bodyPr>
          <a:lstStyle/>
          <a:p>
            <a:pPr lvl="3" algn="ctr"/>
            <a:r>
              <a:rPr lang="en-CA" sz="4400" b="1" dirty="0" smtClean="0">
                <a:solidFill>
                  <a:schemeClr val="tx2"/>
                </a:solidFill>
                <a:latin typeface="+mj-lt"/>
              </a:rPr>
              <a:t>§ </a:t>
            </a:r>
            <a:r>
              <a:rPr lang="en-US" sz="4400" b="1" dirty="0" smtClean="0">
                <a:solidFill>
                  <a:schemeClr val="tx2"/>
                </a:solidFill>
                <a:latin typeface="+mj-lt"/>
              </a:rPr>
              <a:t>48.977 – CHIPS Guardianship </a:t>
            </a:r>
            <a:br>
              <a:rPr lang="en-US" sz="4400" b="1" dirty="0" smtClean="0">
                <a:solidFill>
                  <a:schemeClr val="tx2"/>
                </a:solidFill>
                <a:latin typeface="+mj-lt"/>
              </a:rPr>
            </a:br>
            <a:r>
              <a:rPr lang="en-US" sz="4400" b="1" dirty="0" smtClean="0">
                <a:solidFill>
                  <a:schemeClr val="tx2"/>
                </a:solidFill>
                <a:latin typeface="+mj-lt"/>
              </a:rPr>
              <a:t>Additional Considerations</a:t>
            </a:r>
            <a:endParaRPr lang="en-US" sz="4400" b="1" dirty="0">
              <a:solidFill>
                <a:schemeClr val="tx2"/>
              </a:solidFill>
              <a:latin typeface="+mj-lt"/>
            </a:endParaRPr>
          </a:p>
        </p:txBody>
      </p:sp>
      <p:sp>
        <p:nvSpPr>
          <p:cNvPr id="3" name="Content Placeholder 2"/>
          <p:cNvSpPr>
            <a:spLocks noGrp="1"/>
          </p:cNvSpPr>
          <p:nvPr>
            <p:ph idx="1"/>
          </p:nvPr>
        </p:nvSpPr>
        <p:spPr>
          <a:xfrm>
            <a:off x="838200" y="1325563"/>
            <a:ext cx="10515600" cy="5417263"/>
          </a:xfrm>
        </p:spPr>
        <p:txBody>
          <a:bodyPr>
            <a:normAutofit lnSpcReduction="10000"/>
          </a:bodyPr>
          <a:lstStyle/>
          <a:p>
            <a:r>
              <a:rPr lang="en-US" sz="3200" dirty="0"/>
              <a:t>Post-judgement matters include revision of orders, </a:t>
            </a:r>
            <a:r>
              <a:rPr lang="en-US" sz="3200" dirty="0" smtClean="0"/>
              <a:t>appoint</a:t>
            </a:r>
            <a:r>
              <a:rPr lang="en-US" sz="3200" dirty="0"/>
              <a:t>ment of successor guardian, and </a:t>
            </a:r>
            <a:r>
              <a:rPr lang="en-US" sz="3200" dirty="0" smtClean="0"/>
              <a:t>termination</a:t>
            </a:r>
            <a:endParaRPr lang="en-US" sz="3200" dirty="0"/>
          </a:p>
          <a:p>
            <a:r>
              <a:rPr lang="en-US" sz="3200" dirty="0" smtClean="0"/>
              <a:t>Termination</a:t>
            </a:r>
            <a:r>
              <a:rPr lang="en-US" sz="3200" dirty="0"/>
              <a:t>: Child turns 18, guardian resigns, or court removes for </a:t>
            </a:r>
            <a:r>
              <a:rPr lang="en-US" sz="3200" dirty="0" smtClean="0"/>
              <a:t>cause</a:t>
            </a:r>
            <a:endParaRPr lang="en-US" sz="3200" dirty="0"/>
          </a:p>
          <a:p>
            <a:r>
              <a:rPr lang="en-US" sz="3200" dirty="0" smtClean="0"/>
              <a:t>Parent </a:t>
            </a:r>
            <a:r>
              <a:rPr lang="en-US" sz="3200" dirty="0"/>
              <a:t>can move to terminate if:</a:t>
            </a:r>
          </a:p>
          <a:p>
            <a:pPr lvl="1"/>
            <a:r>
              <a:rPr lang="en-US" sz="2800" dirty="0" smtClean="0"/>
              <a:t>There is a </a:t>
            </a:r>
            <a:r>
              <a:rPr lang="en-US" sz="2800" dirty="0"/>
              <a:t>substantial change in circumstances since </a:t>
            </a:r>
            <a:r>
              <a:rPr lang="en-US" sz="2800" dirty="0" smtClean="0"/>
              <a:t>guardianship order,</a:t>
            </a:r>
            <a:endParaRPr lang="en-US" sz="2800" dirty="0"/>
          </a:p>
          <a:p>
            <a:pPr lvl="1"/>
            <a:r>
              <a:rPr lang="en-US" sz="2800" dirty="0"/>
              <a:t>Parent is able to resume being </a:t>
            </a:r>
            <a:r>
              <a:rPr lang="en-US" sz="2800" dirty="0" smtClean="0"/>
              <a:t>guardian, </a:t>
            </a:r>
            <a:r>
              <a:rPr lang="en-US" sz="2800" dirty="0"/>
              <a:t>and </a:t>
            </a:r>
          </a:p>
          <a:p>
            <a:pPr lvl="1"/>
            <a:r>
              <a:rPr lang="en-US" sz="2800" dirty="0"/>
              <a:t>Best interest of </a:t>
            </a:r>
            <a:r>
              <a:rPr lang="en-US" sz="2800" dirty="0" smtClean="0"/>
              <a:t>child to terminate guardianship</a:t>
            </a:r>
          </a:p>
          <a:p>
            <a:r>
              <a:rPr lang="en-US" sz="3200" dirty="0" smtClean="0"/>
              <a:t>Permanency planning not required in guardianship case  </a:t>
            </a:r>
          </a:p>
          <a:p>
            <a:pPr lvl="1"/>
            <a:r>
              <a:rPr lang="en-US" dirty="0" smtClean="0"/>
              <a:t>It will continue as long as the CHIPS case remains open</a:t>
            </a:r>
            <a:endParaRPr lang="en-US" dirty="0"/>
          </a:p>
        </p:txBody>
      </p:sp>
    </p:spTree>
    <p:extLst>
      <p:ext uri="{BB962C8B-B14F-4D97-AF65-F5344CB8AC3E}">
        <p14:creationId xmlns:p14="http://schemas.microsoft.com/office/powerpoint/2010/main" val="2628541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909" y="0"/>
            <a:ext cx="11157543" cy="1470025"/>
          </a:xfrm>
        </p:spPr>
        <p:txBody>
          <a:bodyPr/>
          <a:lstStyle/>
          <a:p>
            <a:r>
              <a:rPr lang="en-CA" b="1" dirty="0">
                <a:solidFill>
                  <a:schemeClr val="tx2"/>
                </a:solidFill>
              </a:rPr>
              <a:t>§ </a:t>
            </a:r>
            <a:r>
              <a:rPr lang="en-US" b="1" dirty="0" smtClean="0">
                <a:solidFill>
                  <a:schemeClr val="tx2"/>
                </a:solidFill>
              </a:rPr>
              <a:t>48.9795 </a:t>
            </a:r>
            <a:r>
              <a:rPr lang="en-US" b="1" dirty="0">
                <a:solidFill>
                  <a:schemeClr val="tx2"/>
                </a:solidFill>
              </a:rPr>
              <a:t>– </a:t>
            </a:r>
            <a:r>
              <a:rPr lang="en-US" b="1" dirty="0" smtClean="0">
                <a:solidFill>
                  <a:schemeClr val="tx2"/>
                </a:solidFill>
              </a:rPr>
              <a:t>Minor Guardianships of the Person</a:t>
            </a:r>
            <a:endParaRPr lang="en-US"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689" y="2643884"/>
            <a:ext cx="4117408" cy="2742258"/>
          </a:xfrm>
          <a:prstGeom prst="rect">
            <a:avLst/>
          </a:prstGeom>
        </p:spPr>
      </p:pic>
    </p:spTree>
    <p:extLst>
      <p:ext uri="{BB962C8B-B14F-4D97-AF65-F5344CB8AC3E}">
        <p14:creationId xmlns:p14="http://schemas.microsoft.com/office/powerpoint/2010/main" val="3130586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019" y="181204"/>
            <a:ext cx="7666504" cy="1325563"/>
          </a:xfrm>
        </p:spPr>
        <p:txBody>
          <a:bodyPr>
            <a:noAutofit/>
          </a:bodyPr>
          <a:lstStyle/>
          <a:p>
            <a:r>
              <a:rPr lang="en-US" sz="4000" b="1" dirty="0"/>
              <a:t>§ 48.9795 Guardianship – </a:t>
            </a:r>
            <a:r>
              <a:rPr lang="en-US" sz="4000" b="1" dirty="0" smtClean="0"/>
              <a:t/>
            </a:r>
            <a:br>
              <a:rPr lang="en-US" sz="4000" b="1" dirty="0" smtClean="0"/>
            </a:br>
            <a:r>
              <a:rPr lang="en-US" sz="4000" b="1" dirty="0" smtClean="0"/>
              <a:t>2019 WI Act 109</a:t>
            </a:r>
            <a:endParaRPr lang="en-US" sz="4000" b="1" dirty="0"/>
          </a:p>
        </p:txBody>
      </p:sp>
      <p:sp>
        <p:nvSpPr>
          <p:cNvPr id="3" name="Content Placeholder 2"/>
          <p:cNvSpPr>
            <a:spLocks noGrp="1"/>
          </p:cNvSpPr>
          <p:nvPr>
            <p:ph idx="1"/>
          </p:nvPr>
        </p:nvSpPr>
        <p:spPr>
          <a:xfrm>
            <a:off x="1105807" y="1720646"/>
            <a:ext cx="10411938" cy="4500534"/>
          </a:xfrm>
        </p:spPr>
        <p:txBody>
          <a:bodyPr>
            <a:noAutofit/>
          </a:bodyPr>
          <a:lstStyle/>
          <a:p>
            <a:r>
              <a:rPr lang="en-US" sz="3000" dirty="0" smtClean="0"/>
              <a:t>On August </a:t>
            </a:r>
            <a:r>
              <a:rPr lang="en-US" sz="3000" dirty="0"/>
              <a:t>1, 2020, Minor Guardianships of the </a:t>
            </a:r>
            <a:r>
              <a:rPr lang="en-US" sz="3000" dirty="0" smtClean="0"/>
              <a:t>Person moved </a:t>
            </a:r>
            <a:r>
              <a:rPr lang="en-US" sz="3000" dirty="0"/>
              <a:t>from Chapter 54 to </a:t>
            </a:r>
            <a:r>
              <a:rPr lang="en-US" sz="3000" dirty="0" smtClean="0"/>
              <a:t>Chapter 48 and became §48.9795</a:t>
            </a:r>
          </a:p>
          <a:p>
            <a:pPr lvl="1">
              <a:spcAft>
                <a:spcPts val="1200"/>
              </a:spcAft>
            </a:pPr>
            <a:r>
              <a:rPr lang="en-US" dirty="0"/>
              <a:t>Any previously ordered Chapter 54 minor </a:t>
            </a:r>
            <a:r>
              <a:rPr lang="en-US" dirty="0" smtClean="0"/>
              <a:t>guardianship </a:t>
            </a:r>
            <a:r>
              <a:rPr lang="en-US" dirty="0"/>
              <a:t>of the person cases will </a:t>
            </a:r>
            <a:r>
              <a:rPr lang="en-US" dirty="0" smtClean="0"/>
              <a:t>be </a:t>
            </a:r>
            <a:r>
              <a:rPr lang="en-US" dirty="0"/>
              <a:t>conducted under </a:t>
            </a:r>
            <a:r>
              <a:rPr lang="en-CA" dirty="0"/>
              <a:t>§</a:t>
            </a:r>
            <a:r>
              <a:rPr lang="en-US" dirty="0"/>
              <a:t>48.9795 for any post-disposition activities (ex: modification, extension, appointing a successor guardian, resignation of guardian, etc.)</a:t>
            </a:r>
            <a:endParaRPr lang="en-US" sz="2600" dirty="0" smtClean="0"/>
          </a:p>
          <a:p>
            <a:pPr>
              <a:spcAft>
                <a:spcPts val="1200"/>
              </a:spcAft>
            </a:pPr>
            <a:r>
              <a:rPr lang="en-US" sz="3000" dirty="0" smtClean="0"/>
              <a:t>Minor </a:t>
            </a:r>
            <a:r>
              <a:rPr lang="en-US" sz="3000" dirty="0"/>
              <a:t>Guardianships of the Estate remain in Chapter 54 and </a:t>
            </a:r>
            <a:r>
              <a:rPr lang="en-US" sz="3000" dirty="0" smtClean="0"/>
              <a:t/>
            </a:r>
            <a:br>
              <a:rPr lang="en-US" sz="3000" dirty="0" smtClean="0"/>
            </a:br>
            <a:r>
              <a:rPr lang="en-US" sz="3000" dirty="0" smtClean="0"/>
              <a:t>did </a:t>
            </a:r>
            <a:r>
              <a:rPr lang="en-US" sz="3000" dirty="0"/>
              <a:t>not </a:t>
            </a:r>
            <a:r>
              <a:rPr lang="en-US" sz="3000" dirty="0" smtClean="0"/>
              <a:t>change</a:t>
            </a:r>
          </a:p>
          <a:p>
            <a:pPr>
              <a:spcAft>
                <a:spcPts val="1200"/>
              </a:spcAft>
            </a:pPr>
            <a:r>
              <a:rPr lang="en-US" sz="3000" dirty="0" smtClean="0"/>
              <a:t>§48.977 CHIPS guardianships also did not change</a:t>
            </a:r>
          </a:p>
        </p:txBody>
      </p:sp>
    </p:spTree>
    <p:extLst>
      <p:ext uri="{BB962C8B-B14F-4D97-AF65-F5344CB8AC3E}">
        <p14:creationId xmlns:p14="http://schemas.microsoft.com/office/powerpoint/2010/main" val="40494392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9" y="146046"/>
            <a:ext cx="11536218" cy="1325563"/>
          </a:xfrm>
        </p:spPr>
        <p:txBody>
          <a:bodyPr>
            <a:noAutofit/>
          </a:bodyPr>
          <a:lstStyle/>
          <a:p>
            <a:r>
              <a:rPr lang="en-US" sz="4000" b="1" dirty="0"/>
              <a:t>§ 48.9795 Guardianship – </a:t>
            </a:r>
            <a:r>
              <a:rPr lang="en-US" sz="4000" b="1" dirty="0" smtClean="0"/>
              <a:t/>
            </a:r>
            <a:br>
              <a:rPr lang="en-US" sz="4000" b="1" dirty="0" smtClean="0"/>
            </a:br>
            <a:r>
              <a:rPr lang="en-US" sz="4000" b="1" dirty="0" smtClean="0"/>
              <a:t>GAL and Adversary Counsel</a:t>
            </a:r>
            <a:endParaRPr lang="en-US" sz="4000" b="1" dirty="0"/>
          </a:p>
        </p:txBody>
      </p:sp>
      <p:sp>
        <p:nvSpPr>
          <p:cNvPr id="3" name="Content Placeholder 2"/>
          <p:cNvSpPr>
            <a:spLocks noGrp="1"/>
          </p:cNvSpPr>
          <p:nvPr>
            <p:ph idx="1"/>
          </p:nvPr>
        </p:nvSpPr>
        <p:spPr>
          <a:xfrm>
            <a:off x="849086" y="1471608"/>
            <a:ext cx="10585532" cy="5040027"/>
          </a:xfrm>
        </p:spPr>
        <p:txBody>
          <a:bodyPr>
            <a:noAutofit/>
          </a:bodyPr>
          <a:lstStyle/>
          <a:p>
            <a:r>
              <a:rPr lang="en-US" sz="2800" dirty="0" smtClean="0"/>
              <a:t>Guardian ad Litem</a:t>
            </a:r>
          </a:p>
          <a:p>
            <a:pPr lvl="1"/>
            <a:r>
              <a:rPr lang="en-US" sz="2600" dirty="0" smtClean="0"/>
              <a:t>Guardian </a:t>
            </a:r>
            <a:r>
              <a:rPr lang="en-US" sz="2600" dirty="0"/>
              <a:t>ad Litem must be appointed for the </a:t>
            </a:r>
            <a:r>
              <a:rPr lang="en-US" sz="2600" dirty="0" smtClean="0"/>
              <a:t>child</a:t>
            </a:r>
            <a:endParaRPr lang="en-US" sz="2600" dirty="0"/>
          </a:p>
          <a:p>
            <a:pPr lvl="1"/>
            <a:r>
              <a:rPr lang="en-US" sz="2600" dirty="0" smtClean="0"/>
              <a:t>Report </a:t>
            </a:r>
            <a:r>
              <a:rPr lang="en-US" sz="2600" dirty="0"/>
              <a:t>of the Guardian ad Litem (JN-1512) </a:t>
            </a:r>
            <a:r>
              <a:rPr lang="en-US" sz="2600" dirty="0" smtClean="0"/>
              <a:t>is available</a:t>
            </a:r>
          </a:p>
          <a:p>
            <a:r>
              <a:rPr lang="en-US" sz="2800" dirty="0" smtClean="0"/>
              <a:t>Adversary Counsel</a:t>
            </a:r>
          </a:p>
          <a:p>
            <a:pPr lvl="1"/>
            <a:r>
              <a:rPr lang="en-US" sz="2600" dirty="0" smtClean="0"/>
              <a:t>There is no </a:t>
            </a:r>
            <a:r>
              <a:rPr lang="en-US" sz="2600" dirty="0"/>
              <a:t>requirement for appointing adversary counsel for a </a:t>
            </a:r>
            <a:r>
              <a:rPr lang="en-US" sz="2600" dirty="0" smtClean="0"/>
              <a:t>child</a:t>
            </a:r>
          </a:p>
          <a:p>
            <a:pPr lvl="1"/>
            <a:r>
              <a:rPr lang="en-US" sz="2600" dirty="0" smtClean="0"/>
              <a:t>The </a:t>
            </a:r>
            <a:r>
              <a:rPr lang="en-US" sz="2600" dirty="0"/>
              <a:t>court has the discretion to appoint counsel for the child of any age pursuant to § 48.23 (3</a:t>
            </a:r>
            <a:r>
              <a:rPr lang="en-US" sz="2600" dirty="0" smtClean="0"/>
              <a:t>)</a:t>
            </a:r>
            <a:endParaRPr lang="en-US" sz="2600" dirty="0"/>
          </a:p>
          <a:p>
            <a:pPr lvl="1"/>
            <a:r>
              <a:rPr lang="en-US" sz="2600" dirty="0"/>
              <a:t>SPD will </a:t>
            </a:r>
            <a:r>
              <a:rPr lang="en-US" sz="2600" dirty="0" smtClean="0"/>
              <a:t>appoint </a:t>
            </a:r>
            <a:r>
              <a:rPr lang="en-US" sz="2600" dirty="0"/>
              <a:t>adversary counsel for </a:t>
            </a:r>
            <a:r>
              <a:rPr lang="en-US" sz="2600" dirty="0" smtClean="0"/>
              <a:t>a child </a:t>
            </a:r>
            <a:r>
              <a:rPr lang="en-US" sz="2600" dirty="0"/>
              <a:t>over 12 when:</a:t>
            </a:r>
          </a:p>
          <a:p>
            <a:pPr lvl="2"/>
            <a:r>
              <a:rPr lang="en-US" dirty="0" smtClean="0"/>
              <a:t>Request </a:t>
            </a:r>
            <a:r>
              <a:rPr lang="en-US" dirty="0"/>
              <a:t>is made by the child or court </a:t>
            </a:r>
            <a:r>
              <a:rPr lang="en-US" u="sng" dirty="0"/>
              <a:t>or</a:t>
            </a:r>
          </a:p>
          <a:p>
            <a:pPr lvl="2"/>
            <a:r>
              <a:rPr lang="en-US" dirty="0"/>
              <a:t>SPD already represents the child in a Ch. 48 or 938 </a:t>
            </a:r>
            <a:r>
              <a:rPr lang="en-US" dirty="0" smtClean="0"/>
              <a:t>case</a:t>
            </a:r>
            <a:endParaRPr lang="en-US" sz="2800" dirty="0"/>
          </a:p>
        </p:txBody>
      </p:sp>
    </p:spTree>
    <p:extLst>
      <p:ext uri="{BB962C8B-B14F-4D97-AF65-F5344CB8AC3E}">
        <p14:creationId xmlns:p14="http://schemas.microsoft.com/office/powerpoint/2010/main" val="831571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477"/>
            <a:ext cx="12192000" cy="1325563"/>
          </a:xfrm>
        </p:spPr>
        <p:txBody>
          <a:bodyPr>
            <a:normAutofit fontScale="90000"/>
          </a:bodyPr>
          <a:lstStyle/>
          <a:p>
            <a:pPr lvl="3" algn="ctr"/>
            <a:r>
              <a:rPr lang="en-CA" sz="4400" b="1" dirty="0" smtClean="0">
                <a:solidFill>
                  <a:schemeClr val="tx2"/>
                </a:solidFill>
                <a:latin typeface="+mj-lt"/>
              </a:rPr>
              <a:t>§ </a:t>
            </a:r>
            <a:r>
              <a:rPr lang="en-US" sz="4400" b="1" dirty="0" smtClean="0">
                <a:solidFill>
                  <a:schemeClr val="tx2"/>
                </a:solidFill>
                <a:latin typeface="+mj-lt"/>
              </a:rPr>
              <a:t>48.9795 Guardianship – </a:t>
            </a:r>
            <a:br>
              <a:rPr lang="en-US" sz="4400" b="1" dirty="0" smtClean="0">
                <a:solidFill>
                  <a:schemeClr val="tx2"/>
                </a:solidFill>
                <a:latin typeface="+mj-lt"/>
              </a:rPr>
            </a:br>
            <a:r>
              <a:rPr lang="en-US" sz="4400" b="1" dirty="0" smtClean="0">
                <a:solidFill>
                  <a:schemeClr val="tx2"/>
                </a:solidFill>
                <a:latin typeface="+mj-lt"/>
              </a:rPr>
              <a:t>Types</a:t>
            </a:r>
            <a:endParaRPr lang="en-US" sz="4400" b="1" dirty="0">
              <a:solidFill>
                <a:schemeClr val="tx2"/>
              </a:solidFill>
              <a:latin typeface="+mj-lt"/>
            </a:endParaRPr>
          </a:p>
        </p:txBody>
      </p:sp>
      <p:sp>
        <p:nvSpPr>
          <p:cNvPr id="3" name="Content Placeholder 2"/>
          <p:cNvSpPr>
            <a:spLocks noGrp="1"/>
          </p:cNvSpPr>
          <p:nvPr>
            <p:ph idx="1"/>
          </p:nvPr>
        </p:nvSpPr>
        <p:spPr>
          <a:xfrm>
            <a:off x="838200" y="1594184"/>
            <a:ext cx="10515600" cy="4832742"/>
          </a:xfrm>
        </p:spPr>
        <p:txBody>
          <a:bodyPr>
            <a:normAutofit/>
          </a:bodyPr>
          <a:lstStyle/>
          <a:p>
            <a:r>
              <a:rPr lang="en-US" dirty="0" smtClean="0"/>
              <a:t>Four </a:t>
            </a:r>
            <a:r>
              <a:rPr lang="en-US" dirty="0"/>
              <a:t>types of minor guardianships of the person:</a:t>
            </a:r>
          </a:p>
          <a:p>
            <a:pPr marL="0" indent="0">
              <a:buNone/>
            </a:pPr>
            <a:r>
              <a:rPr lang="en-US" dirty="0"/>
              <a:t>	1) Full</a:t>
            </a:r>
          </a:p>
          <a:p>
            <a:pPr marL="0" indent="0">
              <a:buNone/>
            </a:pPr>
            <a:r>
              <a:rPr lang="en-US" dirty="0"/>
              <a:t>	2) Limited</a:t>
            </a:r>
          </a:p>
          <a:p>
            <a:pPr marL="0" indent="0">
              <a:buNone/>
            </a:pPr>
            <a:r>
              <a:rPr lang="en-US" dirty="0"/>
              <a:t>	3) Temporary</a:t>
            </a:r>
          </a:p>
          <a:p>
            <a:pPr marL="0" indent="0">
              <a:buNone/>
            </a:pPr>
            <a:r>
              <a:rPr lang="en-US" dirty="0"/>
              <a:t>	4) Emergency</a:t>
            </a:r>
          </a:p>
          <a:p>
            <a:endParaRPr lang="en-US" sz="2200" dirty="0"/>
          </a:p>
        </p:txBody>
      </p:sp>
    </p:spTree>
    <p:extLst>
      <p:ext uri="{BB962C8B-B14F-4D97-AF65-F5344CB8AC3E}">
        <p14:creationId xmlns:p14="http://schemas.microsoft.com/office/powerpoint/2010/main" val="1746055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17" y="137477"/>
            <a:ext cx="11166566" cy="1325563"/>
          </a:xfrm>
        </p:spPr>
        <p:txBody>
          <a:bodyPr>
            <a:normAutofit fontScale="90000"/>
          </a:bodyPr>
          <a:lstStyle/>
          <a:p>
            <a:pPr lvl="3" algn="ctr"/>
            <a:r>
              <a:rPr kumimoji="0" lang="en-CA" sz="4400" b="1" i="0" u="none" strike="noStrike" kern="0" cap="none" spc="0" normalizeH="0" baseline="0" noProof="0" dirty="0" smtClean="0">
                <a:ln>
                  <a:noFill/>
                </a:ln>
                <a:solidFill>
                  <a:srgbClr val="1F3E7A"/>
                </a:solidFill>
                <a:effectLst/>
                <a:uLnTx/>
                <a:uFillTx/>
                <a:latin typeface="Calibri"/>
              </a:rPr>
              <a:t>§ </a:t>
            </a:r>
            <a:r>
              <a:rPr kumimoji="0" lang="en-US" sz="4400" b="1" i="0" u="none" strike="noStrike" kern="0" cap="none" spc="0" normalizeH="0" baseline="0" noProof="0" dirty="0" smtClean="0">
                <a:ln>
                  <a:noFill/>
                </a:ln>
                <a:solidFill>
                  <a:srgbClr val="1F3E7A"/>
                </a:solidFill>
                <a:effectLst/>
                <a:uLnTx/>
                <a:uFillTx/>
                <a:latin typeface="Calibri"/>
              </a:rPr>
              <a:t>48.9795 Guardianship – </a:t>
            </a:r>
            <a:br>
              <a:rPr kumimoji="0" lang="en-US" sz="4400" b="1" i="0" u="none" strike="noStrike" kern="0" cap="none" spc="0" normalizeH="0" baseline="0" noProof="0" dirty="0" smtClean="0">
                <a:ln>
                  <a:noFill/>
                </a:ln>
                <a:solidFill>
                  <a:srgbClr val="1F3E7A"/>
                </a:solidFill>
                <a:effectLst/>
                <a:uLnTx/>
                <a:uFillTx/>
                <a:latin typeface="Calibri"/>
              </a:rPr>
            </a:br>
            <a:r>
              <a:rPr kumimoji="0" lang="en-US" sz="4400" b="1" i="0" u="none" strike="noStrike" kern="0" cap="none" spc="0" normalizeH="0" baseline="0" noProof="0" dirty="0" smtClean="0">
                <a:ln>
                  <a:noFill/>
                </a:ln>
                <a:solidFill>
                  <a:srgbClr val="1F3E7A"/>
                </a:solidFill>
                <a:effectLst/>
                <a:uLnTx/>
                <a:uFillTx/>
                <a:latin typeface="Calibri"/>
              </a:rPr>
              <a:t>Filing </a:t>
            </a:r>
            <a:endParaRPr lang="en-US" sz="4400" dirty="0">
              <a:solidFill>
                <a:schemeClr val="tx1"/>
              </a:solidFill>
              <a:latin typeface="+mj-lt"/>
            </a:endParaRPr>
          </a:p>
        </p:txBody>
      </p:sp>
      <p:sp>
        <p:nvSpPr>
          <p:cNvPr id="3" name="Content Placeholder 2"/>
          <p:cNvSpPr>
            <a:spLocks noGrp="1"/>
          </p:cNvSpPr>
          <p:nvPr>
            <p:ph idx="1"/>
          </p:nvPr>
        </p:nvSpPr>
        <p:spPr>
          <a:xfrm>
            <a:off x="838200" y="1463040"/>
            <a:ext cx="10515600" cy="4963886"/>
          </a:xfrm>
        </p:spPr>
        <p:txBody>
          <a:bodyPr>
            <a:normAutofit/>
          </a:bodyPr>
          <a:lstStyle/>
          <a:p>
            <a:r>
              <a:rPr lang="en-US" sz="3200" dirty="0"/>
              <a:t>Who may file? </a:t>
            </a:r>
            <a:r>
              <a:rPr lang="en-US" sz="3200" dirty="0" smtClean="0"/>
              <a:t>  </a:t>
            </a:r>
            <a:r>
              <a:rPr lang="en-CA" dirty="0" smtClean="0"/>
              <a:t>§ </a:t>
            </a:r>
            <a:r>
              <a:rPr lang="en-US" dirty="0"/>
              <a:t>48.9795(4)</a:t>
            </a:r>
          </a:p>
          <a:p>
            <a:pPr lvl="2"/>
            <a:r>
              <a:rPr lang="en-US" sz="3000" dirty="0"/>
              <a:t>Anyone, including the child if age 12 or older; or </a:t>
            </a:r>
          </a:p>
          <a:p>
            <a:pPr lvl="2"/>
            <a:r>
              <a:rPr lang="en-US" sz="3000" dirty="0"/>
              <a:t>If the child/juvenile is subject to a CHIPS, UCHIPS, TPR, Delinquency, or JIPS:</a:t>
            </a:r>
          </a:p>
          <a:p>
            <a:pPr lvl="3"/>
            <a:r>
              <a:rPr lang="en-US" sz="2600" dirty="0" smtClean="0"/>
              <a:t>Any </a:t>
            </a:r>
            <a:r>
              <a:rPr lang="en-US" sz="2600" dirty="0"/>
              <a:t>party to that </a:t>
            </a:r>
            <a:r>
              <a:rPr lang="en-US" sz="2600" dirty="0" smtClean="0"/>
              <a:t>proceeding or anyone </a:t>
            </a:r>
            <a:r>
              <a:rPr lang="en-US" sz="2600" dirty="0"/>
              <a:t>authorized by the court to </a:t>
            </a:r>
            <a:r>
              <a:rPr lang="en-US" sz="2600" dirty="0" smtClean="0"/>
              <a:t>file</a:t>
            </a:r>
            <a:endParaRPr lang="en-US" sz="2600" dirty="0"/>
          </a:p>
          <a:p>
            <a:pPr lvl="3"/>
            <a:r>
              <a:rPr lang="en-US" sz="2600" dirty="0"/>
              <a:t>Must be consistent with the permanency </a:t>
            </a:r>
            <a:r>
              <a:rPr lang="en-US" sz="2600" dirty="0" smtClean="0"/>
              <a:t>goals</a:t>
            </a:r>
            <a:endParaRPr lang="en-US" sz="2600" dirty="0"/>
          </a:p>
          <a:p>
            <a:pPr lvl="3"/>
            <a:r>
              <a:rPr lang="en-US" sz="2600" dirty="0"/>
              <a:t>May not change the requirements of any court order in the underlying </a:t>
            </a:r>
            <a:r>
              <a:rPr lang="en-US" sz="2600" dirty="0" smtClean="0"/>
              <a:t>case</a:t>
            </a:r>
            <a:endParaRPr lang="en-US" sz="2600" dirty="0"/>
          </a:p>
          <a:p>
            <a:endParaRPr lang="en-US" sz="2200" dirty="0"/>
          </a:p>
        </p:txBody>
      </p:sp>
    </p:spTree>
    <p:extLst>
      <p:ext uri="{BB962C8B-B14F-4D97-AF65-F5344CB8AC3E}">
        <p14:creationId xmlns:p14="http://schemas.microsoft.com/office/powerpoint/2010/main" val="21458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497" y="171372"/>
            <a:ext cx="9015984" cy="1325563"/>
          </a:xfrm>
        </p:spPr>
        <p:txBody>
          <a:bodyPr>
            <a:normAutofit fontScale="90000"/>
          </a:bodyPr>
          <a:lstStyle/>
          <a:p>
            <a:r>
              <a:rPr lang="en-US" b="1" dirty="0"/>
              <a:t>§ 48.9795 Guardianship </a:t>
            </a:r>
            <a:r>
              <a:rPr lang="en-US" b="1" dirty="0" smtClean="0"/>
              <a:t>– </a:t>
            </a:r>
            <a:br>
              <a:rPr lang="en-US" b="1" dirty="0" smtClean="0"/>
            </a:br>
            <a:r>
              <a:rPr lang="en-US" b="1" dirty="0" smtClean="0"/>
              <a:t>Petition </a:t>
            </a:r>
            <a:endParaRPr lang="en-US" b="1" dirty="0"/>
          </a:p>
        </p:txBody>
      </p:sp>
      <p:sp>
        <p:nvSpPr>
          <p:cNvPr id="3" name="Content Placeholder 2"/>
          <p:cNvSpPr>
            <a:spLocks noGrp="1"/>
          </p:cNvSpPr>
          <p:nvPr>
            <p:ph idx="1"/>
          </p:nvPr>
        </p:nvSpPr>
        <p:spPr>
          <a:xfrm>
            <a:off x="869834" y="1629104"/>
            <a:ext cx="10702734" cy="4545726"/>
          </a:xfrm>
        </p:spPr>
        <p:txBody>
          <a:bodyPr>
            <a:noAutofit/>
          </a:bodyPr>
          <a:lstStyle/>
          <a:p>
            <a:r>
              <a:rPr lang="en-US" dirty="0" smtClean="0"/>
              <a:t>Petition</a:t>
            </a:r>
          </a:p>
          <a:p>
            <a:pPr lvl="1"/>
            <a:r>
              <a:rPr lang="en-US" dirty="0" smtClean="0"/>
              <a:t>JN-1501 </a:t>
            </a:r>
            <a:r>
              <a:rPr lang="en-US" dirty="0"/>
              <a:t>/ IW-1501 - Petition for Appointment of Guardian - Full/Limited/Temporary Guardianship</a:t>
            </a:r>
          </a:p>
          <a:p>
            <a:pPr lvl="1">
              <a:spcAft>
                <a:spcPts val="1200"/>
              </a:spcAft>
            </a:pPr>
            <a:r>
              <a:rPr lang="en-US" dirty="0"/>
              <a:t>JN-1504 - Petition for Appointment of Emergency </a:t>
            </a:r>
            <a:r>
              <a:rPr lang="en-US" dirty="0" smtClean="0"/>
              <a:t>Guardian</a:t>
            </a:r>
            <a:endParaRPr lang="en-US" dirty="0"/>
          </a:p>
          <a:p>
            <a:r>
              <a:rPr lang="en-US" dirty="0" smtClean="0"/>
              <a:t>Each </a:t>
            </a:r>
            <a:r>
              <a:rPr lang="en-US" dirty="0"/>
              <a:t>petition requires a separate filing and own case </a:t>
            </a:r>
            <a:r>
              <a:rPr lang="en-US" dirty="0" smtClean="0"/>
              <a:t>number</a:t>
            </a:r>
            <a:endParaRPr lang="en-US" dirty="0"/>
          </a:p>
          <a:p>
            <a:r>
              <a:rPr lang="en-US" dirty="0" smtClean="0"/>
              <a:t>§</a:t>
            </a:r>
            <a:r>
              <a:rPr lang="en-US" dirty="0"/>
              <a:t>48.9795 does not have any language or a procedure to turn an Emergency Guardianship into a Full, Limited, or Temporary </a:t>
            </a:r>
            <a:r>
              <a:rPr lang="en-US" dirty="0" smtClean="0"/>
              <a:t>Guardianship</a:t>
            </a:r>
          </a:p>
          <a:p>
            <a:endParaRPr lang="en-US" sz="2400" dirty="0"/>
          </a:p>
        </p:txBody>
      </p:sp>
    </p:spTree>
    <p:extLst>
      <p:ext uri="{BB962C8B-B14F-4D97-AF65-F5344CB8AC3E}">
        <p14:creationId xmlns:p14="http://schemas.microsoft.com/office/powerpoint/2010/main" val="2360570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0"/>
            <a:ext cx="10972800" cy="706083"/>
          </a:xfrm>
        </p:spPr>
        <p:txBody>
          <a:bodyPr>
            <a:normAutofit fontScale="90000"/>
          </a:bodyPr>
          <a:lstStyle/>
          <a:p>
            <a:r>
              <a:rPr lang="en-US" b="1" dirty="0"/>
              <a:t>§ 48.9795 Guardianship – </a:t>
            </a:r>
            <a:r>
              <a:rPr lang="en-US" b="1" dirty="0" smtClean="0"/>
              <a:t>Filing Guide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84" y="821263"/>
            <a:ext cx="4854361" cy="5721376"/>
          </a:xfrm>
          <a:prstGeom prst="rect">
            <a:avLst/>
          </a:prstGeom>
          <a:effectLst>
            <a:outerShdw blurRad="190500" algn="tl" rotWithShape="0">
              <a:prstClr val="black">
                <a:alpha val="70000"/>
              </a:prst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086" y="821263"/>
            <a:ext cx="4789714" cy="5721376"/>
          </a:xfrm>
          <a:prstGeom prst="rect">
            <a:avLst/>
          </a:prstGeom>
          <a:effectLst>
            <a:outerShdw blurRad="190500" algn="tl" rotWithShape="0">
              <a:prstClr val="black">
                <a:alpha val="70000"/>
              </a:prstClr>
            </a:outerShdw>
          </a:effectLst>
        </p:spPr>
      </p:pic>
    </p:spTree>
    <p:extLst>
      <p:ext uri="{BB962C8B-B14F-4D97-AF65-F5344CB8AC3E}">
        <p14:creationId xmlns:p14="http://schemas.microsoft.com/office/powerpoint/2010/main" val="1143839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48.9795 Full Guardianship</a:t>
            </a:r>
            <a:endParaRPr lang="en-US" b="1" dirty="0"/>
          </a:p>
        </p:txBody>
      </p:sp>
      <p:sp>
        <p:nvSpPr>
          <p:cNvPr id="3" name="Content Placeholder 2"/>
          <p:cNvSpPr>
            <a:spLocks noGrp="1"/>
          </p:cNvSpPr>
          <p:nvPr>
            <p:ph idx="1"/>
          </p:nvPr>
        </p:nvSpPr>
        <p:spPr/>
        <p:txBody>
          <a:bodyPr>
            <a:normAutofit/>
          </a:bodyPr>
          <a:lstStyle/>
          <a:p>
            <a:r>
              <a:rPr lang="en-US" dirty="0" smtClean="0"/>
              <a:t>All of the duties and authority under </a:t>
            </a:r>
            <a:r>
              <a:rPr lang="en-CA" dirty="0"/>
              <a:t>§ </a:t>
            </a:r>
            <a:r>
              <a:rPr lang="en-US" dirty="0" smtClean="0"/>
              <a:t>48.023</a:t>
            </a:r>
          </a:p>
          <a:p>
            <a:r>
              <a:rPr lang="en-US" dirty="0" smtClean="0"/>
              <a:t>Authority to determine reasonable visitation</a:t>
            </a:r>
          </a:p>
          <a:p>
            <a:r>
              <a:rPr lang="en-US" dirty="0"/>
              <a:t>R</a:t>
            </a:r>
            <a:r>
              <a:rPr lang="en-US" dirty="0" smtClean="0"/>
              <a:t>ight to change the residence of the child from one state to another state</a:t>
            </a:r>
            <a:endParaRPr lang="en-US" dirty="0"/>
          </a:p>
          <a:p>
            <a:r>
              <a:rPr lang="en-US" dirty="0" smtClean="0"/>
              <a:t>Duty to immediately notify the court of any change of address</a:t>
            </a:r>
          </a:p>
          <a:p>
            <a:r>
              <a:rPr lang="en-US" dirty="0" smtClean="0"/>
              <a:t>Required to file an annual report regarding the condition of the child (Circuit Court form JN-1550)</a:t>
            </a:r>
            <a:endParaRPr lang="en-US" dirty="0"/>
          </a:p>
        </p:txBody>
      </p:sp>
    </p:spTree>
    <p:extLst>
      <p:ext uri="{BB962C8B-B14F-4D97-AF65-F5344CB8AC3E}">
        <p14:creationId xmlns:p14="http://schemas.microsoft.com/office/powerpoint/2010/main" val="242111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Juvenile Case Types</a:t>
            </a:r>
            <a:endParaRPr lang="en-US" b="1" dirty="0"/>
          </a:p>
        </p:txBody>
      </p:sp>
      <p:sp>
        <p:nvSpPr>
          <p:cNvPr id="5" name="Content Placeholder 4"/>
          <p:cNvSpPr>
            <a:spLocks noGrp="1"/>
          </p:cNvSpPr>
          <p:nvPr>
            <p:ph idx="1"/>
          </p:nvPr>
        </p:nvSpPr>
        <p:spPr>
          <a:xfrm>
            <a:off x="845574" y="1492046"/>
            <a:ext cx="10972800" cy="4525963"/>
          </a:xfrm>
        </p:spPr>
        <p:txBody>
          <a:bodyPr>
            <a:normAutofit fontScale="70000" lnSpcReduction="20000"/>
          </a:bodyPr>
          <a:lstStyle/>
          <a:p>
            <a:r>
              <a:rPr lang="en-US" dirty="0">
                <a:solidFill>
                  <a:schemeClr val="tx2"/>
                </a:solidFill>
              </a:rPr>
              <a:t>Child in Need of Protection or Services (CHIPS)</a:t>
            </a:r>
          </a:p>
          <a:p>
            <a:pPr lvl="1"/>
            <a:r>
              <a:rPr lang="en-US" dirty="0">
                <a:solidFill>
                  <a:schemeClr val="tx2"/>
                </a:solidFill>
              </a:rPr>
              <a:t>Unborn Child in Need of Protection or Services (</a:t>
            </a:r>
            <a:r>
              <a:rPr lang="en-US" dirty="0" smtClean="0">
                <a:solidFill>
                  <a:schemeClr val="tx2"/>
                </a:solidFill>
              </a:rPr>
              <a:t>UCHIPS)</a:t>
            </a:r>
          </a:p>
          <a:p>
            <a:r>
              <a:rPr lang="en-US" dirty="0" smtClean="0">
                <a:solidFill>
                  <a:schemeClr val="tx2"/>
                </a:solidFill>
              </a:rPr>
              <a:t>Juvenile </a:t>
            </a:r>
            <a:r>
              <a:rPr lang="en-US" dirty="0">
                <a:solidFill>
                  <a:schemeClr val="tx2"/>
                </a:solidFill>
              </a:rPr>
              <a:t>in Need of Protection or Service (JIPS)</a:t>
            </a:r>
          </a:p>
          <a:p>
            <a:pPr lvl="1"/>
            <a:r>
              <a:rPr lang="en-US" dirty="0">
                <a:solidFill>
                  <a:schemeClr val="tx2"/>
                </a:solidFill>
              </a:rPr>
              <a:t>Ex: truancy, runaway, </a:t>
            </a:r>
            <a:r>
              <a:rPr lang="en-US" dirty="0" smtClean="0">
                <a:solidFill>
                  <a:schemeClr val="tx2"/>
                </a:solidFill>
              </a:rPr>
              <a:t>uncontrollable, incompetent </a:t>
            </a:r>
          </a:p>
          <a:p>
            <a:r>
              <a:rPr lang="en-US" dirty="0" smtClean="0">
                <a:solidFill>
                  <a:schemeClr val="tx2"/>
                </a:solidFill>
              </a:rPr>
              <a:t>Delinquency</a:t>
            </a:r>
          </a:p>
          <a:p>
            <a:pPr lvl="1"/>
            <a:r>
              <a:rPr lang="en-US" dirty="0" smtClean="0">
                <a:solidFill>
                  <a:schemeClr val="tx2"/>
                </a:solidFill>
              </a:rPr>
              <a:t>Crime </a:t>
            </a:r>
            <a:r>
              <a:rPr lang="en-US" dirty="0">
                <a:solidFill>
                  <a:schemeClr val="tx2"/>
                </a:solidFill>
              </a:rPr>
              <a:t>if committed by an adult (10-17 years old)</a:t>
            </a:r>
          </a:p>
          <a:p>
            <a:r>
              <a:rPr lang="en-US" dirty="0">
                <a:solidFill>
                  <a:schemeClr val="tx2"/>
                </a:solidFill>
              </a:rPr>
              <a:t>Termination of Parental Rights (TPR)</a:t>
            </a:r>
          </a:p>
          <a:p>
            <a:pPr lvl="1"/>
            <a:r>
              <a:rPr lang="en-US" dirty="0">
                <a:solidFill>
                  <a:schemeClr val="tx2"/>
                </a:solidFill>
              </a:rPr>
              <a:t>Voluntary or involuntary</a:t>
            </a:r>
          </a:p>
          <a:p>
            <a:r>
              <a:rPr lang="en-US" dirty="0">
                <a:solidFill>
                  <a:schemeClr val="tx2"/>
                </a:solidFill>
              </a:rPr>
              <a:t>Guardianship</a:t>
            </a:r>
          </a:p>
          <a:p>
            <a:pPr lvl="1"/>
            <a:r>
              <a:rPr lang="en-US" dirty="0">
                <a:solidFill>
                  <a:schemeClr val="tx2"/>
                </a:solidFill>
              </a:rPr>
              <a:t>Ch. 48 – minor guardianship of the person/child</a:t>
            </a:r>
          </a:p>
          <a:p>
            <a:pPr lvl="1"/>
            <a:r>
              <a:rPr lang="en-US" dirty="0">
                <a:solidFill>
                  <a:schemeClr val="tx2"/>
                </a:solidFill>
              </a:rPr>
              <a:t>Ch. 54 </a:t>
            </a:r>
            <a:r>
              <a:rPr lang="en-US" dirty="0" smtClean="0">
                <a:solidFill>
                  <a:schemeClr val="tx2"/>
                </a:solidFill>
              </a:rPr>
              <a:t>– minor </a:t>
            </a:r>
            <a:r>
              <a:rPr lang="en-US" dirty="0">
                <a:solidFill>
                  <a:schemeClr val="tx2"/>
                </a:solidFill>
              </a:rPr>
              <a:t>guardianship of the estate</a:t>
            </a:r>
          </a:p>
          <a:p>
            <a:r>
              <a:rPr lang="en-US" dirty="0">
                <a:solidFill>
                  <a:schemeClr val="tx2"/>
                </a:solidFill>
              </a:rPr>
              <a:t>Other: </a:t>
            </a:r>
          </a:p>
          <a:p>
            <a:pPr lvl="1"/>
            <a:r>
              <a:rPr lang="en-US" dirty="0">
                <a:solidFill>
                  <a:schemeClr val="tx2"/>
                </a:solidFill>
              </a:rPr>
              <a:t>Adoption, Juvenile Injunction, Juvenile Mental Commitment, and </a:t>
            </a:r>
            <a:br>
              <a:rPr lang="en-US" dirty="0">
                <a:solidFill>
                  <a:schemeClr val="tx2"/>
                </a:solidFill>
              </a:rPr>
            </a:br>
            <a:r>
              <a:rPr lang="en-US" dirty="0">
                <a:solidFill>
                  <a:schemeClr val="tx2"/>
                </a:solidFill>
              </a:rPr>
              <a:t>Waiver of Parental Consent for Abortion</a:t>
            </a:r>
          </a:p>
          <a:p>
            <a:endParaRPr lang="en-US" dirty="0">
              <a:solidFill>
                <a:schemeClr val="tx2"/>
              </a:solidFill>
            </a:endParaRPr>
          </a:p>
        </p:txBody>
      </p:sp>
    </p:spTree>
    <p:extLst>
      <p:ext uri="{BB962C8B-B14F-4D97-AF65-F5344CB8AC3E}">
        <p14:creationId xmlns:p14="http://schemas.microsoft.com/office/powerpoint/2010/main" val="3946157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48.9795 Limited </a:t>
            </a:r>
            <a:r>
              <a:rPr lang="en-US" b="1" dirty="0" smtClean="0"/>
              <a:t>Guardianship</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Limits the duties and authority of a full guardianship</a:t>
            </a:r>
          </a:p>
          <a:p>
            <a:pPr lvl="1"/>
            <a:r>
              <a:rPr lang="en-US" dirty="0" smtClean="0"/>
              <a:t>The child’s parents need assistance in providing for the care, custody, and control of the child</a:t>
            </a:r>
          </a:p>
          <a:p>
            <a:r>
              <a:rPr lang="en-US" dirty="0" smtClean="0"/>
              <a:t>Requires an expiration date </a:t>
            </a:r>
          </a:p>
          <a:p>
            <a:pPr lvl="1"/>
            <a:r>
              <a:rPr lang="en-US" dirty="0" smtClean="0"/>
              <a:t>Limited guardianships can be extended</a:t>
            </a:r>
          </a:p>
          <a:p>
            <a:r>
              <a:rPr lang="en-US" dirty="0" smtClean="0"/>
              <a:t>An Annual Report of the Child </a:t>
            </a:r>
            <a:r>
              <a:rPr lang="en-US" u="sng" dirty="0" smtClean="0"/>
              <a:t>may</a:t>
            </a:r>
            <a:r>
              <a:rPr lang="en-US" dirty="0" smtClean="0"/>
              <a:t> be required to be filed at the discretion of the court</a:t>
            </a:r>
          </a:p>
          <a:p>
            <a:r>
              <a:rPr lang="en-US" dirty="0"/>
              <a:t>Examples: </a:t>
            </a:r>
            <a:endParaRPr lang="en-US" dirty="0" smtClean="0"/>
          </a:p>
          <a:p>
            <a:pPr lvl="1"/>
            <a:r>
              <a:rPr lang="en-US" dirty="0" smtClean="0"/>
              <a:t>Child </a:t>
            </a:r>
            <a:r>
              <a:rPr lang="en-US" dirty="0"/>
              <a:t>moves out of state to live with a relative, parent is incarcerated for a few years, military service </a:t>
            </a:r>
            <a:r>
              <a:rPr lang="en-US" dirty="0" smtClean="0"/>
              <a:t>deployment</a:t>
            </a:r>
          </a:p>
          <a:p>
            <a:pPr lvl="1"/>
            <a:r>
              <a:rPr lang="en-US" dirty="0" smtClean="0"/>
              <a:t>Can </a:t>
            </a:r>
            <a:r>
              <a:rPr lang="en-US" dirty="0"/>
              <a:t>be used for private TPRs until the adoption is </a:t>
            </a:r>
            <a:r>
              <a:rPr lang="en-US" dirty="0" smtClean="0"/>
              <a:t>finalized</a:t>
            </a:r>
          </a:p>
          <a:p>
            <a:pPr lvl="1"/>
            <a:r>
              <a:rPr lang="en-US" dirty="0" smtClean="0"/>
              <a:t>Guardian </a:t>
            </a:r>
            <a:r>
              <a:rPr lang="en-US" dirty="0"/>
              <a:t>may be given healthcare and/or school </a:t>
            </a:r>
            <a:r>
              <a:rPr lang="en-US" dirty="0" smtClean="0"/>
              <a:t>authorities</a:t>
            </a:r>
            <a:endParaRPr lang="en-US" dirty="0"/>
          </a:p>
          <a:p>
            <a:endParaRPr lang="en-US" dirty="0" smtClean="0"/>
          </a:p>
        </p:txBody>
      </p:sp>
    </p:spTree>
    <p:extLst>
      <p:ext uri="{BB962C8B-B14F-4D97-AF65-F5344CB8AC3E}">
        <p14:creationId xmlns:p14="http://schemas.microsoft.com/office/powerpoint/2010/main" val="15177457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48.9795 Temporary </a:t>
            </a:r>
            <a:r>
              <a:rPr lang="en-US" b="1" dirty="0" smtClean="0"/>
              <a:t>Guardianship</a:t>
            </a:r>
            <a:endParaRPr lang="en-US" b="1" dirty="0"/>
          </a:p>
        </p:txBody>
      </p:sp>
      <p:sp>
        <p:nvSpPr>
          <p:cNvPr id="3" name="Content Placeholder 2"/>
          <p:cNvSpPr>
            <a:spLocks noGrp="1"/>
          </p:cNvSpPr>
          <p:nvPr>
            <p:ph idx="1"/>
          </p:nvPr>
        </p:nvSpPr>
        <p:spPr>
          <a:xfrm>
            <a:off x="609600" y="1600201"/>
            <a:ext cx="10972800" cy="4770520"/>
          </a:xfrm>
        </p:spPr>
        <p:txBody>
          <a:bodyPr>
            <a:normAutofit/>
          </a:bodyPr>
          <a:lstStyle/>
          <a:p>
            <a:pPr>
              <a:spcAft>
                <a:spcPts val="600"/>
              </a:spcAft>
            </a:pPr>
            <a:r>
              <a:rPr lang="en-US" dirty="0"/>
              <a:t>G</a:t>
            </a:r>
            <a:r>
              <a:rPr lang="en-US" dirty="0" smtClean="0"/>
              <a:t>uardian’s authority shall be limited to those acts that are reasonably related to the reasons for the appointment that are specified in the petition for temporary guardianship </a:t>
            </a:r>
          </a:p>
          <a:p>
            <a:pPr>
              <a:spcAft>
                <a:spcPts val="600"/>
              </a:spcAft>
            </a:pPr>
            <a:r>
              <a:rPr lang="en-US" dirty="0" smtClean="0"/>
              <a:t>Temporary guardianship cannot exceed 180 days </a:t>
            </a:r>
          </a:p>
          <a:p>
            <a:pPr lvl="1">
              <a:spcAft>
                <a:spcPts val="600"/>
              </a:spcAft>
            </a:pPr>
            <a:r>
              <a:rPr lang="en-US" dirty="0"/>
              <a:t>O</a:t>
            </a:r>
            <a:r>
              <a:rPr lang="en-US" dirty="0" smtClean="0"/>
              <a:t>ne-time extension up to an additional 180 days</a:t>
            </a:r>
            <a:endParaRPr lang="en-US" dirty="0"/>
          </a:p>
          <a:p>
            <a:pPr>
              <a:spcAft>
                <a:spcPts val="600"/>
              </a:spcAft>
            </a:pPr>
            <a:r>
              <a:rPr lang="en-US" dirty="0" smtClean="0"/>
              <a:t>Authority is given to someone for a shorter period of time</a:t>
            </a:r>
          </a:p>
          <a:p>
            <a:pPr>
              <a:spcAft>
                <a:spcPts val="600"/>
              </a:spcAft>
            </a:pPr>
            <a:r>
              <a:rPr lang="en-US" dirty="0" smtClean="0"/>
              <a:t>Examples: a parent’s health condition, upcoming surgery and long recovery, short incarceration sentence</a:t>
            </a:r>
          </a:p>
          <a:p>
            <a:pPr lvl="1"/>
            <a:endParaRPr lang="en-US" dirty="0"/>
          </a:p>
        </p:txBody>
      </p:sp>
    </p:spTree>
    <p:extLst>
      <p:ext uri="{BB962C8B-B14F-4D97-AF65-F5344CB8AC3E}">
        <p14:creationId xmlns:p14="http://schemas.microsoft.com/office/powerpoint/2010/main" val="11109002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48.9795 </a:t>
            </a:r>
            <a:r>
              <a:rPr lang="en-US" b="1" dirty="0" smtClean="0"/>
              <a:t>Emergency Guardianship</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P</a:t>
            </a:r>
            <a:r>
              <a:rPr lang="en-US" dirty="0" smtClean="0"/>
              <a:t>etitioner must demonstrate that the welfare of the child requires the immediate appointment of an emergency guardian</a:t>
            </a:r>
            <a:br>
              <a:rPr lang="en-US" dirty="0" smtClean="0"/>
            </a:br>
            <a:endParaRPr lang="en-US" dirty="0" smtClean="0"/>
          </a:p>
          <a:p>
            <a:r>
              <a:rPr lang="en-US" dirty="0" smtClean="0"/>
              <a:t>Emergency guardianships cannot exceed 60 days and cannot be extended</a:t>
            </a:r>
            <a:br>
              <a:rPr lang="en-US" dirty="0" smtClean="0"/>
            </a:br>
            <a:endParaRPr lang="en-US" dirty="0" smtClean="0"/>
          </a:p>
          <a:p>
            <a:r>
              <a:rPr lang="en-US" dirty="0" smtClean="0"/>
              <a:t>Examples: medical consent when a parent is unavailable, parent may remove child from a proposed guardian’s care, or other circumstances necessitating an immediate guardian for less than 60 days</a:t>
            </a:r>
            <a:endParaRPr lang="en-US" dirty="0"/>
          </a:p>
        </p:txBody>
      </p:sp>
    </p:spTree>
    <p:extLst>
      <p:ext uri="{BB962C8B-B14F-4D97-AF65-F5344CB8AC3E}">
        <p14:creationId xmlns:p14="http://schemas.microsoft.com/office/powerpoint/2010/main" val="4424397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48.9795 Guardianship – </a:t>
            </a:r>
            <a:r>
              <a:rPr lang="en-US" b="1" dirty="0" smtClean="0"/>
              <a:t/>
            </a:r>
            <a:br>
              <a:rPr lang="en-US" b="1" dirty="0" smtClean="0"/>
            </a:br>
            <a:r>
              <a:rPr lang="en-US" b="1" dirty="0" smtClean="0"/>
              <a:t>Timelines </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 Hearing for a full, limited, or temporary guardianship must be held within 45 days of the petition being filed</a:t>
            </a:r>
          </a:p>
          <a:p>
            <a:pPr lvl="1"/>
            <a:r>
              <a:rPr lang="en-US" dirty="0" smtClean="0"/>
              <a:t>An emergency guardianship should be heard as soon as possible </a:t>
            </a:r>
            <a:br>
              <a:rPr lang="en-US" dirty="0" smtClean="0"/>
            </a:br>
            <a:endParaRPr lang="en-US" dirty="0" smtClean="0"/>
          </a:p>
          <a:p>
            <a:r>
              <a:rPr lang="en-US" dirty="0" smtClean="0"/>
              <a:t>Fact-Finding Hearing OR Fact-Finding and  Dispositional Hearing must be heard within 30 days of the Initial Hearing. </a:t>
            </a:r>
          </a:p>
          <a:p>
            <a:pPr lvl="1"/>
            <a:r>
              <a:rPr lang="en-US" dirty="0"/>
              <a:t>Standard: Clear and convincing </a:t>
            </a:r>
            <a:r>
              <a:rPr lang="en-US" dirty="0" smtClean="0"/>
              <a:t>evidence</a:t>
            </a:r>
            <a:br>
              <a:rPr lang="en-US" dirty="0" smtClean="0"/>
            </a:br>
            <a:endParaRPr lang="en-US" dirty="0" smtClean="0"/>
          </a:p>
          <a:p>
            <a:r>
              <a:rPr lang="en-US" dirty="0" smtClean="0"/>
              <a:t>Hearings can be adjourned for good cause under § 48.315</a:t>
            </a:r>
          </a:p>
        </p:txBody>
      </p:sp>
    </p:spTree>
    <p:extLst>
      <p:ext uri="{BB962C8B-B14F-4D97-AF65-F5344CB8AC3E}">
        <p14:creationId xmlns:p14="http://schemas.microsoft.com/office/powerpoint/2010/main" val="10187213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147"/>
            <a:ext cx="12192000" cy="1325563"/>
          </a:xfrm>
        </p:spPr>
        <p:txBody>
          <a:bodyPr>
            <a:noAutofit/>
          </a:bodyPr>
          <a:lstStyle/>
          <a:p>
            <a:r>
              <a:rPr lang="en-US" b="1" dirty="0"/>
              <a:t>Key Provisions of §48.9795 </a:t>
            </a:r>
          </a:p>
        </p:txBody>
      </p:sp>
      <p:sp>
        <p:nvSpPr>
          <p:cNvPr id="3" name="Content Placeholder 2"/>
          <p:cNvSpPr>
            <a:spLocks noGrp="1"/>
          </p:cNvSpPr>
          <p:nvPr>
            <p:ph idx="1"/>
          </p:nvPr>
        </p:nvSpPr>
        <p:spPr>
          <a:xfrm>
            <a:off x="738910" y="1188437"/>
            <a:ext cx="10972800" cy="5321220"/>
          </a:xfrm>
        </p:spPr>
        <p:txBody>
          <a:bodyPr>
            <a:noAutofit/>
          </a:bodyPr>
          <a:lstStyle/>
          <a:p>
            <a:r>
              <a:rPr lang="en-US" sz="2800" dirty="0" smtClean="0"/>
              <a:t>Letters </a:t>
            </a:r>
            <a:r>
              <a:rPr lang="en-US" sz="2800" dirty="0"/>
              <a:t>of Guardianship and Dispositional Order </a:t>
            </a:r>
            <a:r>
              <a:rPr lang="en-US" sz="2800" dirty="0" smtClean="0"/>
              <a:t>Appointing </a:t>
            </a:r>
            <a:r>
              <a:rPr lang="en-US" sz="2800" dirty="0"/>
              <a:t>Guardian are combined </a:t>
            </a:r>
            <a:r>
              <a:rPr lang="en-US" sz="2800" dirty="0" smtClean="0"/>
              <a:t>into one form for </a:t>
            </a:r>
            <a:r>
              <a:rPr lang="en-US" sz="2800" dirty="0"/>
              <a:t>§ 48.9795 </a:t>
            </a:r>
            <a:r>
              <a:rPr lang="en-US" sz="2800" dirty="0" smtClean="0"/>
              <a:t>guardianships</a:t>
            </a:r>
            <a:endParaRPr lang="en-US" sz="2800" dirty="0"/>
          </a:p>
          <a:p>
            <a:pPr lvl="1"/>
            <a:r>
              <a:rPr lang="en-US" sz="2600" dirty="0"/>
              <a:t>The court can order: </a:t>
            </a:r>
          </a:p>
          <a:p>
            <a:pPr lvl="2"/>
            <a:r>
              <a:rPr lang="en-US" dirty="0"/>
              <a:t>Reasonable rules of parental </a:t>
            </a:r>
            <a:r>
              <a:rPr lang="en-US" dirty="0" smtClean="0"/>
              <a:t>visitation</a:t>
            </a:r>
            <a:endParaRPr lang="en-US" dirty="0"/>
          </a:p>
          <a:p>
            <a:pPr lvl="2"/>
            <a:r>
              <a:rPr lang="en-US" dirty="0"/>
              <a:t>Amount of support to be paid by the child’s </a:t>
            </a:r>
            <a:r>
              <a:rPr lang="en-US" dirty="0" smtClean="0"/>
              <a:t>parent(s)</a:t>
            </a:r>
          </a:p>
          <a:p>
            <a:pPr lvl="3"/>
            <a:r>
              <a:rPr lang="en-US" sz="2400" dirty="0" smtClean="0"/>
              <a:t>The amount of support is </a:t>
            </a:r>
            <a:r>
              <a:rPr lang="en-US" sz="2400" u="sng" dirty="0" smtClean="0"/>
              <a:t>not</a:t>
            </a:r>
            <a:r>
              <a:rPr lang="en-US" sz="2400" dirty="0" smtClean="0"/>
              <a:t> child support</a:t>
            </a:r>
          </a:p>
          <a:p>
            <a:pPr lvl="2"/>
            <a:r>
              <a:rPr lang="en-US" dirty="0" smtClean="0"/>
              <a:t>Successor guardian</a:t>
            </a:r>
            <a:endParaRPr lang="en-US" dirty="0"/>
          </a:p>
          <a:p>
            <a:r>
              <a:rPr lang="en-US" sz="2800" dirty="0"/>
              <a:t>Annual Reports	</a:t>
            </a:r>
          </a:p>
          <a:p>
            <a:pPr lvl="1"/>
            <a:r>
              <a:rPr lang="en-US" sz="2600" dirty="0"/>
              <a:t>Full Guardianship – required to be filed annually</a:t>
            </a:r>
          </a:p>
          <a:p>
            <a:pPr lvl="1"/>
            <a:r>
              <a:rPr lang="en-US" sz="2600" dirty="0"/>
              <a:t>Limited – may be required to be filed at the discretion of the court</a:t>
            </a:r>
          </a:p>
          <a:p>
            <a:pPr lvl="1"/>
            <a:r>
              <a:rPr lang="en-US" sz="2600" dirty="0"/>
              <a:t>Temporary and Emergency – not required by statute</a:t>
            </a:r>
          </a:p>
          <a:p>
            <a:endParaRPr lang="en-US" sz="2400" dirty="0" smtClean="0"/>
          </a:p>
        </p:txBody>
      </p:sp>
    </p:spTree>
    <p:extLst>
      <p:ext uri="{BB962C8B-B14F-4D97-AF65-F5344CB8AC3E}">
        <p14:creationId xmlns:p14="http://schemas.microsoft.com/office/powerpoint/2010/main" val="1250075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a:t>
            </a:r>
            <a:r>
              <a:rPr lang="en-US" b="1" dirty="0"/>
              <a:t>Provisions of </a:t>
            </a:r>
            <a:r>
              <a:rPr lang="en-US" b="1" dirty="0" smtClean="0"/>
              <a:t>§48.9795 </a:t>
            </a:r>
            <a:endParaRPr lang="en-US" b="1" dirty="0"/>
          </a:p>
        </p:txBody>
      </p:sp>
      <p:sp>
        <p:nvSpPr>
          <p:cNvPr id="3" name="Content Placeholder 2"/>
          <p:cNvSpPr>
            <a:spLocks noGrp="1"/>
          </p:cNvSpPr>
          <p:nvPr>
            <p:ph idx="1"/>
          </p:nvPr>
        </p:nvSpPr>
        <p:spPr>
          <a:xfrm>
            <a:off x="838199" y="1417639"/>
            <a:ext cx="10156723" cy="4708525"/>
          </a:xfrm>
        </p:spPr>
        <p:txBody>
          <a:bodyPr>
            <a:normAutofit lnSpcReduction="10000"/>
          </a:bodyPr>
          <a:lstStyle/>
          <a:p>
            <a:r>
              <a:rPr lang="en-US" dirty="0" smtClean="0"/>
              <a:t>There are clear procedures and forms for the following post-dispositional activities:</a:t>
            </a:r>
          </a:p>
          <a:p>
            <a:pPr lvl="1"/>
            <a:r>
              <a:rPr lang="en-US" dirty="0" smtClean="0"/>
              <a:t>Review of Conduct of Guardian</a:t>
            </a:r>
          </a:p>
          <a:p>
            <a:pPr lvl="1"/>
            <a:r>
              <a:rPr lang="en-US" dirty="0" smtClean="0"/>
              <a:t>Request to Modify</a:t>
            </a:r>
          </a:p>
          <a:p>
            <a:pPr lvl="1"/>
            <a:r>
              <a:rPr lang="en-US" dirty="0" smtClean="0"/>
              <a:t>Request to Extend</a:t>
            </a:r>
          </a:p>
          <a:p>
            <a:pPr lvl="1"/>
            <a:r>
              <a:rPr lang="en-US" dirty="0" smtClean="0"/>
              <a:t>Request to Terminate</a:t>
            </a:r>
            <a:br>
              <a:rPr lang="en-US" dirty="0" smtClean="0"/>
            </a:br>
            <a:endParaRPr lang="en-US" dirty="0" smtClean="0"/>
          </a:p>
          <a:p>
            <a:r>
              <a:rPr lang="en-US" dirty="0"/>
              <a:t>None of these guardianship orders can change the placement of a child under the supervision of the court </a:t>
            </a:r>
            <a:r>
              <a:rPr lang="en-US" dirty="0" smtClean="0"/>
              <a:t>in another Ch. </a:t>
            </a:r>
            <a:r>
              <a:rPr lang="en-US" dirty="0"/>
              <a:t>48 or </a:t>
            </a:r>
            <a:r>
              <a:rPr lang="en-US" dirty="0" smtClean="0"/>
              <a:t>Ch. 938 case</a:t>
            </a:r>
            <a:endParaRPr lang="en-US" dirty="0"/>
          </a:p>
        </p:txBody>
      </p:sp>
    </p:spTree>
    <p:extLst>
      <p:ext uri="{BB962C8B-B14F-4D97-AF65-F5344CB8AC3E}">
        <p14:creationId xmlns:p14="http://schemas.microsoft.com/office/powerpoint/2010/main" val="2316913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3871"/>
          <a:stretch/>
        </p:blipFill>
        <p:spPr>
          <a:xfrm>
            <a:off x="1" y="1"/>
            <a:ext cx="6819900" cy="2785240"/>
          </a:xfrm>
        </p:spPr>
      </p:pic>
      <p:sp>
        <p:nvSpPr>
          <p:cNvPr id="2" name="Title 1"/>
          <p:cNvSpPr>
            <a:spLocks noGrp="1"/>
          </p:cNvSpPr>
          <p:nvPr>
            <p:ph type="title"/>
          </p:nvPr>
        </p:nvSpPr>
        <p:spPr>
          <a:xfrm>
            <a:off x="7037070" y="533718"/>
            <a:ext cx="4899660" cy="1143000"/>
          </a:xfrm>
        </p:spPr>
        <p:txBody>
          <a:bodyPr>
            <a:normAutofit fontScale="90000"/>
          </a:bodyPr>
          <a:lstStyle/>
          <a:p>
            <a:r>
              <a:rPr lang="en-US" b="1" dirty="0" smtClean="0"/>
              <a:t>Circuit Court Forms</a:t>
            </a:r>
            <a:br>
              <a:rPr lang="en-US" b="1" dirty="0" smtClean="0"/>
            </a:br>
            <a:r>
              <a:rPr lang="en-US" dirty="0" smtClean="0">
                <a:hlinkClick r:id="rId4"/>
              </a:rPr>
              <a:t>www.wicourts.gov</a:t>
            </a:r>
            <a:r>
              <a:rPr lang="en-US" dirty="0" smtClean="0"/>
              <a:t> </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205" y="2785241"/>
            <a:ext cx="7974795" cy="3746938"/>
          </a:xfrm>
          <a:prstGeom prst="rect">
            <a:avLst/>
          </a:prstGeom>
        </p:spPr>
      </p:pic>
      <p:sp>
        <p:nvSpPr>
          <p:cNvPr id="8" name="Title 1"/>
          <p:cNvSpPr txBox="1">
            <a:spLocks/>
          </p:cNvSpPr>
          <p:nvPr/>
        </p:nvSpPr>
        <p:spPr>
          <a:xfrm>
            <a:off x="317867" y="3040117"/>
            <a:ext cx="3899338" cy="3352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6"/>
                </a:solidFill>
                <a:latin typeface="+mj-lt"/>
                <a:ea typeface="+mj-ea"/>
                <a:cs typeface="+mj-cs"/>
              </a:defRPr>
            </a:lvl1pPr>
          </a:lstStyle>
          <a:p>
            <a:pPr marL="342900" indent="-342900" algn="l">
              <a:buFont typeface="Arial" panose="020B0604020202020204" pitchFamily="34" charset="0"/>
              <a:buChar char="•"/>
            </a:pPr>
            <a:r>
              <a:rPr lang="en-US" sz="3000" dirty="0" smtClean="0">
                <a:solidFill>
                  <a:schemeClr val="accent5"/>
                </a:solidFill>
              </a:rPr>
              <a:t>Hover over Forms and select Circuit court</a:t>
            </a:r>
          </a:p>
          <a:p>
            <a:pPr marL="342900" indent="-342900" algn="l">
              <a:buFont typeface="Arial" panose="020B0604020202020204" pitchFamily="34" charset="0"/>
              <a:buChar char="•"/>
            </a:pPr>
            <a:r>
              <a:rPr lang="en-US" sz="3000" dirty="0" smtClean="0">
                <a:solidFill>
                  <a:schemeClr val="accent5"/>
                </a:solidFill>
              </a:rPr>
              <a:t>Select Guardianship</a:t>
            </a:r>
          </a:p>
          <a:p>
            <a:pPr marL="682625" lvl="1" indent="-336550">
              <a:buFont typeface="Courier New" panose="02070309020205020404" pitchFamily="49" charset="0"/>
              <a:buChar char="o"/>
            </a:pPr>
            <a:r>
              <a:rPr lang="en-US" sz="2800" dirty="0" smtClean="0">
                <a:solidFill>
                  <a:schemeClr val="accent5"/>
                </a:solidFill>
              </a:rPr>
              <a:t>If Indian child, use ICWA forms for additional findings &amp; notice requirements</a:t>
            </a:r>
          </a:p>
          <a:p>
            <a:pPr marL="800100" lvl="1"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2251214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Minor Estate Guardianships &amp; Minor Person</a:t>
            </a:r>
            <a:endParaRPr lang="en-US" b="1" dirty="0"/>
          </a:p>
        </p:txBody>
      </p:sp>
      <p:sp>
        <p:nvSpPr>
          <p:cNvPr id="3" name="Content Placeholder 2"/>
          <p:cNvSpPr>
            <a:spLocks noGrp="1"/>
          </p:cNvSpPr>
          <p:nvPr>
            <p:ph idx="1"/>
          </p:nvPr>
        </p:nvSpPr>
        <p:spPr/>
        <p:txBody>
          <a:bodyPr>
            <a:normAutofit/>
          </a:bodyPr>
          <a:lstStyle/>
          <a:p>
            <a:r>
              <a:rPr lang="en-US" dirty="0" smtClean="0"/>
              <a:t>The court may consolidate a newly filed minor estate and §48.9795 minor person guardianship case</a:t>
            </a:r>
          </a:p>
          <a:p>
            <a:pPr lvl="1"/>
            <a:r>
              <a:rPr lang="en-US" dirty="0" smtClean="0"/>
              <a:t>If the court consolidates the two cases, there will be only one case number: 21 JG ___</a:t>
            </a:r>
            <a:br>
              <a:rPr lang="en-US" dirty="0" smtClean="0"/>
            </a:br>
            <a:endParaRPr lang="en-US" dirty="0" smtClean="0"/>
          </a:p>
          <a:p>
            <a:r>
              <a:rPr lang="en-US" dirty="0" smtClean="0"/>
              <a:t>Consolidation is not required</a:t>
            </a:r>
          </a:p>
          <a:p>
            <a:pPr lvl="1"/>
            <a:r>
              <a:rPr lang="en-US" dirty="0" smtClean="0"/>
              <a:t>The court may keep the two cases separate </a:t>
            </a:r>
            <a:r>
              <a:rPr lang="en-US" smtClean="0"/>
              <a:t>with two </a:t>
            </a:r>
            <a:r>
              <a:rPr lang="en-US" dirty="0" smtClean="0"/>
              <a:t>case numbers and schedule both cases at the same time</a:t>
            </a:r>
          </a:p>
        </p:txBody>
      </p:sp>
    </p:spTree>
    <p:extLst>
      <p:ext uri="{BB962C8B-B14F-4D97-AF65-F5344CB8AC3E}">
        <p14:creationId xmlns:p14="http://schemas.microsoft.com/office/powerpoint/2010/main" val="35839779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E60E15-9BE9-41DF-94C5-AECEA031B44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99611" y="1386390"/>
            <a:ext cx="6351588" cy="4351337"/>
          </a:xfrm>
        </p:spPr>
      </p:pic>
    </p:spTree>
    <p:extLst>
      <p:ext uri="{BB962C8B-B14F-4D97-AF65-F5344CB8AC3E}">
        <p14:creationId xmlns:p14="http://schemas.microsoft.com/office/powerpoint/2010/main" val="8076050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772"/>
            <a:ext cx="6193245" cy="1306441"/>
          </a:xfrm>
        </p:spPr>
        <p:txBody>
          <a:bodyPr>
            <a:normAutofit/>
          </a:bodyPr>
          <a:lstStyle/>
          <a:p>
            <a:pPr algn="ctr"/>
            <a:r>
              <a:rPr lang="en-US" sz="3600" b="1" dirty="0" smtClean="0"/>
              <a:t>Contact information</a:t>
            </a:r>
            <a:endParaRPr lang="en-US" sz="3600" b="1" dirty="0"/>
          </a:p>
        </p:txBody>
      </p:sp>
      <p:pic>
        <p:nvPicPr>
          <p:cNvPr id="3" name="Picture 2"/>
          <p:cNvPicPr>
            <a:picLocks noChangeAspect="1"/>
          </p:cNvPicPr>
          <p:nvPr/>
        </p:nvPicPr>
        <p:blipFill>
          <a:blip r:embed="rId2"/>
          <a:stretch>
            <a:fillRect/>
          </a:stretch>
        </p:blipFill>
        <p:spPr>
          <a:xfrm>
            <a:off x="6087291" y="284176"/>
            <a:ext cx="6065522" cy="6376969"/>
          </a:xfrm>
          <a:prstGeom prst="rect">
            <a:avLst/>
          </a:prstGeom>
        </p:spPr>
      </p:pic>
      <p:sp>
        <p:nvSpPr>
          <p:cNvPr id="4" name="Freeform 3"/>
          <p:cNvSpPr/>
          <p:nvPr/>
        </p:nvSpPr>
        <p:spPr>
          <a:xfrm>
            <a:off x="250510" y="4692561"/>
            <a:ext cx="7325216" cy="1901880"/>
          </a:xfrm>
          <a:custGeom>
            <a:avLst/>
            <a:gdLst>
              <a:gd name="connsiteX0" fmla="*/ 0 w 9872871"/>
              <a:gd name="connsiteY0" fmla="*/ 0 h 3379950"/>
              <a:gd name="connsiteX1" fmla="*/ 9872871 w 9872871"/>
              <a:gd name="connsiteY1" fmla="*/ 0 h 3379950"/>
              <a:gd name="connsiteX2" fmla="*/ 9872871 w 9872871"/>
              <a:gd name="connsiteY2" fmla="*/ 3379950 h 3379950"/>
              <a:gd name="connsiteX3" fmla="*/ 0 w 9872871"/>
              <a:gd name="connsiteY3" fmla="*/ 3379950 h 3379950"/>
              <a:gd name="connsiteX4" fmla="*/ 0 w 9872871"/>
              <a:gd name="connsiteY4" fmla="*/ 0 h 337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2871" h="3379950">
                <a:moveTo>
                  <a:pt x="0" y="0"/>
                </a:moveTo>
                <a:lnTo>
                  <a:pt x="9872871" y="0"/>
                </a:lnTo>
                <a:lnTo>
                  <a:pt x="9872871" y="3379950"/>
                </a:lnTo>
                <a:lnTo>
                  <a:pt x="0" y="3379950"/>
                </a:lnTo>
                <a:lnTo>
                  <a:pt x="0" y="0"/>
                </a:lnTo>
                <a:close/>
              </a:path>
            </a:pathLst>
          </a:custGeom>
          <a:solidFill>
            <a:schemeClr val="tx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6244" tIns="604012" rIns="766244" bIns="206248"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defTabSz="1289050">
              <a:lnSpc>
                <a:spcPct val="90000"/>
              </a:lnSpc>
              <a:spcBef>
                <a:spcPct val="0"/>
              </a:spcBef>
              <a:spcAft>
                <a:spcPct val="15000"/>
              </a:spcAft>
              <a:defRPr/>
            </a:pPr>
            <a:r>
              <a:rPr lang="en-US" sz="2400" dirty="0">
                <a:solidFill>
                  <a:prstClr val="black">
                    <a:hueOff val="0"/>
                    <a:satOff val="0"/>
                    <a:lumOff val="0"/>
                    <a:alphaOff val="0"/>
                  </a:prstClr>
                </a:solidFill>
              </a:rPr>
              <a:t>Legal Advisor, CCIP</a:t>
            </a:r>
          </a:p>
          <a:p>
            <a:pPr marL="0" lvl="1" defTabSz="1289050">
              <a:lnSpc>
                <a:spcPct val="90000"/>
              </a:lnSpc>
              <a:spcBef>
                <a:spcPct val="0"/>
              </a:spcBef>
              <a:spcAft>
                <a:spcPct val="15000"/>
              </a:spcAft>
              <a:defRPr/>
            </a:pPr>
            <a:r>
              <a:rPr lang="en-US" sz="2400" dirty="0">
                <a:solidFill>
                  <a:prstClr val="black">
                    <a:hueOff val="0"/>
                    <a:satOff val="0"/>
                    <a:lumOff val="0"/>
                    <a:alphaOff val="0"/>
                  </a:prstClr>
                </a:solidFill>
              </a:rPr>
              <a:t>Phone: (608) 264-6905</a:t>
            </a:r>
          </a:p>
          <a:p>
            <a:pPr marL="0" lvl="1" defTabSz="1289050">
              <a:lnSpc>
                <a:spcPct val="90000"/>
              </a:lnSpc>
              <a:spcBef>
                <a:spcPct val="0"/>
              </a:spcBef>
              <a:spcAft>
                <a:spcPct val="15000"/>
              </a:spcAft>
              <a:defRPr/>
            </a:pPr>
            <a:r>
              <a:rPr lang="en-US" sz="2400" dirty="0">
                <a:solidFill>
                  <a:prstClr val="black">
                    <a:hueOff val="0"/>
                    <a:satOff val="0"/>
                    <a:lumOff val="0"/>
                    <a:alphaOff val="0"/>
                  </a:prstClr>
                </a:solidFill>
              </a:rPr>
              <a:t>Email: </a:t>
            </a:r>
            <a:r>
              <a:rPr lang="en-US" sz="2400" u="sng" dirty="0">
                <a:solidFill>
                  <a:srgbClr val="4A66AC"/>
                </a:solidFill>
              </a:rPr>
              <a:t>kristen.wetzel@wicourts.gov</a:t>
            </a:r>
          </a:p>
        </p:txBody>
      </p:sp>
      <p:sp>
        <p:nvSpPr>
          <p:cNvPr id="5" name="Freeform 4"/>
          <p:cNvSpPr/>
          <p:nvPr/>
        </p:nvSpPr>
        <p:spPr>
          <a:xfrm>
            <a:off x="650644" y="4389120"/>
            <a:ext cx="5618795" cy="744483"/>
          </a:xfrm>
          <a:custGeom>
            <a:avLst/>
            <a:gdLst>
              <a:gd name="connsiteX0" fmla="*/ 0 w 6911009"/>
              <a:gd name="connsiteY0" fmla="*/ 0 h 856080"/>
              <a:gd name="connsiteX1" fmla="*/ 6911009 w 6911009"/>
              <a:gd name="connsiteY1" fmla="*/ 0 h 856080"/>
              <a:gd name="connsiteX2" fmla="*/ 6911009 w 6911009"/>
              <a:gd name="connsiteY2" fmla="*/ 856080 h 856080"/>
              <a:gd name="connsiteX3" fmla="*/ 0 w 6911009"/>
              <a:gd name="connsiteY3" fmla="*/ 856080 h 856080"/>
              <a:gd name="connsiteX4" fmla="*/ 0 w 6911009"/>
              <a:gd name="connsiteY4" fmla="*/ 0 h 85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009" h="856080">
                <a:moveTo>
                  <a:pt x="0" y="0"/>
                </a:moveTo>
                <a:lnTo>
                  <a:pt x="6911009" y="0"/>
                </a:lnTo>
                <a:lnTo>
                  <a:pt x="6911009" y="856080"/>
                </a:lnTo>
                <a:lnTo>
                  <a:pt x="0" y="856080"/>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220" tIns="0" rIns="26122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smtClean="0">
                <a:ln>
                  <a:noFill/>
                </a:ln>
                <a:solidFill>
                  <a:prstClr val="white"/>
                </a:solidFill>
                <a:effectLst/>
                <a:uLnTx/>
                <a:uFillTx/>
                <a:latin typeface="Corbel" panose="020B0503020204020204"/>
                <a:ea typeface="+mn-ea"/>
                <a:cs typeface="+mn-cs"/>
              </a:rPr>
              <a:t>Kristen Wetzel</a:t>
            </a:r>
            <a:endParaRPr kumimoji="0" lang="en-US" sz="2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6" name="Freeform 5"/>
          <p:cNvSpPr/>
          <p:nvPr/>
        </p:nvSpPr>
        <p:spPr>
          <a:xfrm>
            <a:off x="202271" y="2336778"/>
            <a:ext cx="7325216" cy="1847951"/>
          </a:xfrm>
          <a:custGeom>
            <a:avLst/>
            <a:gdLst>
              <a:gd name="connsiteX0" fmla="*/ 0 w 9872871"/>
              <a:gd name="connsiteY0" fmla="*/ 0 h 3379950"/>
              <a:gd name="connsiteX1" fmla="*/ 9872871 w 9872871"/>
              <a:gd name="connsiteY1" fmla="*/ 0 h 3379950"/>
              <a:gd name="connsiteX2" fmla="*/ 9872871 w 9872871"/>
              <a:gd name="connsiteY2" fmla="*/ 3379950 h 3379950"/>
              <a:gd name="connsiteX3" fmla="*/ 0 w 9872871"/>
              <a:gd name="connsiteY3" fmla="*/ 3379950 h 3379950"/>
              <a:gd name="connsiteX4" fmla="*/ 0 w 9872871"/>
              <a:gd name="connsiteY4" fmla="*/ 0 h 337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2871" h="3379950">
                <a:moveTo>
                  <a:pt x="0" y="0"/>
                </a:moveTo>
                <a:lnTo>
                  <a:pt x="9872871" y="0"/>
                </a:lnTo>
                <a:lnTo>
                  <a:pt x="9872871" y="3379950"/>
                </a:lnTo>
                <a:lnTo>
                  <a:pt x="0" y="3379950"/>
                </a:lnTo>
                <a:lnTo>
                  <a:pt x="0" y="0"/>
                </a:lnTo>
                <a:close/>
              </a:path>
            </a:pathLst>
          </a:custGeom>
          <a:solidFill>
            <a:schemeClr val="tx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6244" tIns="604012" rIns="766244" bIns="206248"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indent="0" algn="l" defTabSz="1289050" rtl="0" eaLnBrk="1" fontAlgn="auto" latinLnBrk="0" hangingPunct="1">
              <a:lnSpc>
                <a:spcPct val="90000"/>
              </a:lnSpc>
              <a:spcBef>
                <a:spcPct val="0"/>
              </a:spcBef>
              <a:spcAft>
                <a:spcPct val="15000"/>
              </a:spcAft>
              <a:buClrTx/>
              <a:buSzTx/>
              <a:buFontTx/>
              <a:buNone/>
              <a:tabLst/>
              <a:defRPr/>
            </a:pPr>
            <a:r>
              <a:rPr kumimoji="0" lang="en-US" sz="2400" b="0" i="0" u="none" strike="noStrike" kern="1200" cap="none" spc="0" normalizeH="0" baseline="0" noProof="0" dirty="0" smtClean="0">
                <a:ln>
                  <a:noFill/>
                </a:ln>
                <a:solidFill>
                  <a:prstClr val="black">
                    <a:hueOff val="0"/>
                    <a:satOff val="0"/>
                    <a:lumOff val="0"/>
                    <a:alphaOff val="0"/>
                  </a:prstClr>
                </a:solidFill>
                <a:effectLst/>
                <a:uLnTx/>
                <a:uFillTx/>
                <a:latin typeface="Corbel" panose="020B0503020204020204"/>
                <a:ea typeface="+mn-ea"/>
                <a:cs typeface="+mn-cs"/>
              </a:rPr>
              <a:t>Director, CCIP</a:t>
            </a:r>
          </a:p>
          <a:p>
            <a:pPr marL="0" marR="0" lvl="1" indent="0" algn="l" defTabSz="1289050" rtl="0" eaLnBrk="1" fontAlgn="auto" latinLnBrk="0" hangingPunct="1">
              <a:lnSpc>
                <a:spcPct val="90000"/>
              </a:lnSpc>
              <a:spcBef>
                <a:spcPct val="0"/>
              </a:spcBef>
              <a:spcAft>
                <a:spcPct val="15000"/>
              </a:spcAft>
              <a:buClrTx/>
              <a:buSzTx/>
              <a:buFontTx/>
              <a:buNone/>
              <a:tabLst/>
              <a:defRPr/>
            </a:pPr>
            <a:r>
              <a:rPr kumimoji="0" lang="en-US" sz="2400" b="0" i="0" u="none" strike="noStrike" kern="1200" cap="none" spc="0" normalizeH="0" baseline="0" noProof="0" dirty="0" smtClean="0">
                <a:ln>
                  <a:noFill/>
                </a:ln>
                <a:solidFill>
                  <a:prstClr val="black">
                    <a:hueOff val="0"/>
                    <a:satOff val="0"/>
                    <a:lumOff val="0"/>
                    <a:alphaOff val="0"/>
                  </a:prstClr>
                </a:solidFill>
                <a:effectLst/>
                <a:uLnTx/>
                <a:uFillTx/>
                <a:latin typeface="Corbel" panose="020B0503020204020204"/>
                <a:ea typeface="+mn-ea"/>
                <a:cs typeface="+mn-cs"/>
              </a:rPr>
              <a:t>Phone: (608</a:t>
            </a: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 </a:t>
            </a:r>
            <a:r>
              <a:rPr kumimoji="0" lang="en-US" sz="2400" b="0" i="0" u="none" strike="noStrike" kern="1200" cap="none" spc="0" normalizeH="0" baseline="0" noProof="0" dirty="0" smtClean="0">
                <a:ln>
                  <a:noFill/>
                </a:ln>
                <a:solidFill>
                  <a:prstClr val="black">
                    <a:hueOff val="0"/>
                    <a:satOff val="0"/>
                    <a:lumOff val="0"/>
                    <a:alphaOff val="0"/>
                  </a:prstClr>
                </a:solidFill>
                <a:effectLst/>
                <a:uLnTx/>
                <a:uFillTx/>
                <a:latin typeface="Corbel" panose="020B0503020204020204"/>
                <a:ea typeface="+mn-ea"/>
                <a:cs typeface="+mn-cs"/>
              </a:rPr>
              <a:t>267-1958</a:t>
            </a:r>
          </a:p>
          <a:p>
            <a:pPr marL="0" marR="0" lvl="1" indent="0" algn="l" defTabSz="1289050" rtl="0" eaLnBrk="1" fontAlgn="auto" latinLnBrk="0" hangingPunct="1">
              <a:lnSpc>
                <a:spcPct val="90000"/>
              </a:lnSpc>
              <a:spcBef>
                <a:spcPct val="0"/>
              </a:spcBef>
              <a:spcAft>
                <a:spcPct val="15000"/>
              </a:spcAft>
              <a:buClrTx/>
              <a:buSzTx/>
              <a:buFontTx/>
              <a:buNone/>
              <a:tabLst/>
              <a:defRPr/>
            </a:pPr>
            <a:r>
              <a:rPr kumimoji="0" lang="en-US" sz="2400" b="0" i="0" u="none" strike="noStrike" kern="1200" cap="none" spc="0" normalizeH="0" baseline="0" noProof="0" dirty="0" smtClean="0">
                <a:ln>
                  <a:noFill/>
                </a:ln>
                <a:solidFill>
                  <a:prstClr val="black">
                    <a:hueOff val="0"/>
                    <a:satOff val="0"/>
                    <a:lumOff val="0"/>
                    <a:alphaOff val="0"/>
                  </a:prstClr>
                </a:solidFill>
                <a:effectLst/>
                <a:uLnTx/>
                <a:uFillTx/>
                <a:latin typeface="Corbel" panose="020B0503020204020204"/>
                <a:ea typeface="+mn-ea"/>
                <a:cs typeface="+mn-cs"/>
              </a:rPr>
              <a:t>Email</a:t>
            </a: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 </a:t>
            </a:r>
            <a:r>
              <a:rPr kumimoji="0" lang="en-US" sz="2400" b="0" i="0" u="sng" strike="noStrike" kern="1200" cap="none" spc="0" normalizeH="0" baseline="0" noProof="0" dirty="0" smtClean="0">
                <a:ln>
                  <a:noFill/>
                </a:ln>
                <a:solidFill>
                  <a:srgbClr val="4A66AC"/>
                </a:solidFill>
                <a:effectLst/>
                <a:uLnTx/>
                <a:uFillTx/>
                <a:latin typeface="Corbel" panose="020B0503020204020204"/>
                <a:ea typeface="+mn-ea"/>
                <a:cs typeface="+mn-cs"/>
              </a:rPr>
              <a:t>bridget.Mauerman@wicourts.gov</a:t>
            </a:r>
            <a:endParaRPr kumimoji="0" lang="en-US" sz="2400" b="0" i="0" u="sng" strike="noStrike" kern="1200" cap="none" spc="0" normalizeH="0" baseline="0" noProof="0" dirty="0">
              <a:ln>
                <a:noFill/>
              </a:ln>
              <a:solidFill>
                <a:srgbClr val="4A66AC"/>
              </a:solidFill>
              <a:effectLst/>
              <a:uLnTx/>
              <a:uFillTx/>
              <a:latin typeface="Corbel" panose="020B0503020204020204"/>
              <a:ea typeface="+mn-ea"/>
              <a:cs typeface="+mn-cs"/>
            </a:endParaRPr>
          </a:p>
        </p:txBody>
      </p:sp>
      <p:sp>
        <p:nvSpPr>
          <p:cNvPr id="7" name="Freeform 6"/>
          <p:cNvSpPr/>
          <p:nvPr/>
        </p:nvSpPr>
        <p:spPr>
          <a:xfrm>
            <a:off x="602405" y="1967139"/>
            <a:ext cx="5618795" cy="810682"/>
          </a:xfrm>
          <a:custGeom>
            <a:avLst/>
            <a:gdLst>
              <a:gd name="connsiteX0" fmla="*/ 0 w 6911009"/>
              <a:gd name="connsiteY0" fmla="*/ 0 h 856080"/>
              <a:gd name="connsiteX1" fmla="*/ 6911009 w 6911009"/>
              <a:gd name="connsiteY1" fmla="*/ 0 h 856080"/>
              <a:gd name="connsiteX2" fmla="*/ 6911009 w 6911009"/>
              <a:gd name="connsiteY2" fmla="*/ 856080 h 856080"/>
              <a:gd name="connsiteX3" fmla="*/ 0 w 6911009"/>
              <a:gd name="connsiteY3" fmla="*/ 856080 h 856080"/>
              <a:gd name="connsiteX4" fmla="*/ 0 w 6911009"/>
              <a:gd name="connsiteY4" fmla="*/ 0 h 85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009" h="856080">
                <a:moveTo>
                  <a:pt x="0" y="0"/>
                </a:moveTo>
                <a:lnTo>
                  <a:pt x="6911009" y="0"/>
                </a:lnTo>
                <a:lnTo>
                  <a:pt x="6911009" y="856080"/>
                </a:lnTo>
                <a:lnTo>
                  <a:pt x="0" y="856080"/>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220" tIns="0" rIns="26122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smtClean="0">
                <a:ln>
                  <a:noFill/>
                </a:ln>
                <a:solidFill>
                  <a:prstClr val="white"/>
                </a:solidFill>
                <a:effectLst/>
                <a:uLnTx/>
                <a:uFillTx/>
                <a:latin typeface="Corbel" panose="020B0503020204020204"/>
                <a:ea typeface="+mn-ea"/>
                <a:cs typeface="+mn-cs"/>
              </a:rPr>
              <a:t>Bridget Mauerman</a:t>
            </a:r>
            <a:endParaRPr kumimoji="0" lang="en-US" sz="2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71890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Wisconsin Statutes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3786448"/>
              </p:ext>
            </p:extLst>
          </p:nvPr>
        </p:nvGraphicFramePr>
        <p:xfrm>
          <a:off x="324462" y="1269184"/>
          <a:ext cx="6530588" cy="493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18263517"/>
              </p:ext>
            </p:extLst>
          </p:nvPr>
        </p:nvGraphicFramePr>
        <p:xfrm>
          <a:off x="7627866" y="2165063"/>
          <a:ext cx="4082354" cy="31401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2403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96347" y="489857"/>
            <a:ext cx="10701891" cy="5628644"/>
          </a:xfrm>
        </p:spPr>
        <p:txBody>
          <a:bodyPr>
            <a:normAutofit/>
          </a:bodyPr>
          <a:lstStyle/>
          <a:p>
            <a:pPr marL="0" indent="0" algn="ctr">
              <a:buNone/>
            </a:pPr>
            <a:r>
              <a:rPr lang="en-US" dirty="0">
                <a:solidFill>
                  <a:srgbClr val="FFFF00"/>
                </a:solidFill>
              </a:rPr>
              <a:t> </a:t>
            </a:r>
            <a:br>
              <a:rPr lang="en-US" dirty="0">
                <a:solidFill>
                  <a:srgbClr val="FFFF00"/>
                </a:solidFill>
              </a:rPr>
            </a:br>
            <a:r>
              <a:rPr lang="en-US" dirty="0" smtClean="0">
                <a:solidFill>
                  <a:srgbClr val="FFFF00"/>
                </a:solidFill>
              </a:rPr>
              <a:t/>
            </a:r>
            <a:br>
              <a:rPr lang="en-US" dirty="0" smtClean="0">
                <a:solidFill>
                  <a:srgbClr val="FFFF00"/>
                </a:solidFill>
              </a:rPr>
            </a:br>
            <a:endParaRPr lang="en-US" b="1" dirty="0">
              <a:solidFill>
                <a:srgbClr val="FFFF00"/>
              </a:solidFill>
            </a:endParaRPr>
          </a:p>
          <a:p>
            <a:pPr marL="0" indent="0" algn="ctr">
              <a:buNone/>
            </a:pPr>
            <a:r>
              <a:rPr lang="en-US" sz="4400" b="1" dirty="0" smtClean="0">
                <a:solidFill>
                  <a:schemeClr val="tx2"/>
                </a:solidFill>
              </a:rPr>
              <a:t>Child </a:t>
            </a:r>
            <a:r>
              <a:rPr lang="en-US" sz="4400" b="1" dirty="0">
                <a:solidFill>
                  <a:schemeClr val="tx2"/>
                </a:solidFill>
              </a:rPr>
              <a:t>i</a:t>
            </a:r>
            <a:r>
              <a:rPr lang="en-US" sz="4400" b="1" dirty="0" smtClean="0">
                <a:solidFill>
                  <a:schemeClr val="tx2"/>
                </a:solidFill>
              </a:rPr>
              <a:t>n </a:t>
            </a:r>
            <a:r>
              <a:rPr lang="en-US" sz="4400" b="1" dirty="0">
                <a:solidFill>
                  <a:schemeClr val="tx2"/>
                </a:solidFill>
              </a:rPr>
              <a:t>Need of Protection</a:t>
            </a:r>
            <a:br>
              <a:rPr lang="en-US" sz="4400" b="1" dirty="0">
                <a:solidFill>
                  <a:schemeClr val="tx2"/>
                </a:solidFill>
              </a:rPr>
            </a:br>
            <a:r>
              <a:rPr lang="en-US" sz="4400" b="1" dirty="0">
                <a:solidFill>
                  <a:schemeClr val="tx2"/>
                </a:solidFill>
              </a:rPr>
              <a:t> or Services (CHIPS) </a:t>
            </a:r>
            <a:r>
              <a:rPr lang="en-US" sz="4400" b="1" dirty="0" smtClean="0">
                <a:solidFill>
                  <a:schemeClr val="tx2"/>
                </a:solidFill>
              </a:rPr>
              <a:t>Cases</a:t>
            </a:r>
            <a:r>
              <a:rPr lang="en-US" sz="4400" dirty="0">
                <a:solidFill>
                  <a:schemeClr val="tx2"/>
                </a:solidFill>
              </a:rPr>
              <a:t/>
            </a:r>
            <a:br>
              <a:rPr lang="en-US" sz="4400" dirty="0">
                <a:solidFill>
                  <a:schemeClr val="tx2"/>
                </a:solidFill>
              </a:rPr>
            </a:br>
            <a:endParaRPr lang="en-US" sz="4400" dirty="0"/>
          </a:p>
        </p:txBody>
      </p:sp>
    </p:spTree>
    <p:extLst>
      <p:ext uri="{BB962C8B-B14F-4D97-AF65-F5344CB8AC3E}">
        <p14:creationId xmlns:p14="http://schemas.microsoft.com/office/powerpoint/2010/main" val="385799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040A-6D4A-4055-B6AE-F6645035637F}"/>
              </a:ext>
            </a:extLst>
          </p:cNvPr>
          <p:cNvSpPr>
            <a:spLocks noGrp="1"/>
          </p:cNvSpPr>
          <p:nvPr>
            <p:ph type="title"/>
          </p:nvPr>
        </p:nvSpPr>
        <p:spPr>
          <a:xfrm>
            <a:off x="713453" y="742950"/>
            <a:ext cx="3476625" cy="4962524"/>
          </a:xfrm>
        </p:spPr>
        <p:txBody>
          <a:bodyPr>
            <a:normAutofit/>
          </a:bodyPr>
          <a:lstStyle/>
          <a:p>
            <a:pPr algn="ctr"/>
            <a:r>
              <a:rPr lang="en-US" sz="4800" b="1" dirty="0" smtClean="0">
                <a:solidFill>
                  <a:schemeClr val="tx2"/>
                </a:solidFill>
              </a:rPr>
              <a:t>Overview </a:t>
            </a:r>
            <a:r>
              <a:rPr lang="en-US" sz="4800" b="1" dirty="0">
                <a:solidFill>
                  <a:schemeClr val="tx2"/>
                </a:solidFill>
              </a:rPr>
              <a:t>of the </a:t>
            </a:r>
            <a:r>
              <a:rPr lang="en-US" sz="4800" b="1" dirty="0" smtClean="0">
                <a:solidFill>
                  <a:schemeClr val="tx2"/>
                </a:solidFill>
              </a:rPr>
              <a:t>Child Protective Services (CPS) </a:t>
            </a:r>
            <a:r>
              <a:rPr lang="en-US" sz="4800" b="1" dirty="0">
                <a:solidFill>
                  <a:schemeClr val="tx2"/>
                </a:solidFill>
              </a:rPr>
              <a:t>Process</a:t>
            </a:r>
          </a:p>
        </p:txBody>
      </p:sp>
      <p:pic>
        <p:nvPicPr>
          <p:cNvPr id="5" name="Picture 4">
            <a:extLst>
              <a:ext uri="{FF2B5EF4-FFF2-40B4-BE49-F238E27FC236}">
                <a16:creationId xmlns:a16="http://schemas.microsoft.com/office/drawing/2014/main" id="{B3B57F1E-CA9F-4A41-93C4-6BDD292E67C8}"/>
              </a:ext>
            </a:extLst>
          </p:cNvPr>
          <p:cNvPicPr>
            <a:picLocks noChangeAspect="1"/>
          </p:cNvPicPr>
          <p:nvPr/>
        </p:nvPicPr>
        <p:blipFill>
          <a:blip r:embed="rId2"/>
          <a:stretch>
            <a:fillRect/>
          </a:stretch>
        </p:blipFill>
        <p:spPr>
          <a:xfrm>
            <a:off x="5035928" y="238204"/>
            <a:ext cx="6779859" cy="5972017"/>
          </a:xfrm>
          <a:prstGeom prst="rect">
            <a:avLst/>
          </a:prstGeom>
        </p:spPr>
      </p:pic>
    </p:spTree>
    <p:extLst>
      <p:ext uri="{BB962C8B-B14F-4D97-AF65-F5344CB8AC3E}">
        <p14:creationId xmlns:p14="http://schemas.microsoft.com/office/powerpoint/2010/main" val="120468279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CIP - Theme 1">
  <a:themeElements>
    <a:clrScheme name="CCIP Presentation - Theme (1)">
      <a:dk1>
        <a:srgbClr val="000000"/>
      </a:dk1>
      <a:lt1>
        <a:srgbClr val="FFFFFF"/>
      </a:lt1>
      <a:dk2>
        <a:srgbClr val="1F3E7A"/>
      </a:dk2>
      <a:lt2>
        <a:srgbClr val="FFFFFF"/>
      </a:lt2>
      <a:accent1>
        <a:srgbClr val="8997A5"/>
      </a:accent1>
      <a:accent2>
        <a:srgbClr val="BCBEC0"/>
      </a:accent2>
      <a:accent3>
        <a:srgbClr val="88A1BA"/>
      </a:accent3>
      <a:accent4>
        <a:srgbClr val="3560A6"/>
      </a:accent4>
      <a:accent5>
        <a:srgbClr val="1D5393"/>
      </a:accent5>
      <a:accent6>
        <a:srgbClr val="05396E"/>
      </a:accent6>
      <a:hlink>
        <a:srgbClr val="0000FF"/>
      </a:hlink>
      <a:folHlink>
        <a:srgbClr val="800080"/>
      </a:folHlink>
    </a:clrScheme>
    <a:fontScheme name="CCIP - Font Theme">
      <a:majorFont>
        <a:latin typeface="Calibri"/>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IP - Theme 1">
  <a:themeElements>
    <a:clrScheme name="CCIP Presentation - Theme (1)">
      <a:dk1>
        <a:srgbClr val="000000"/>
      </a:dk1>
      <a:lt1>
        <a:srgbClr val="FFFFFF"/>
      </a:lt1>
      <a:dk2>
        <a:srgbClr val="1F3E7A"/>
      </a:dk2>
      <a:lt2>
        <a:srgbClr val="FFFFFF"/>
      </a:lt2>
      <a:accent1>
        <a:srgbClr val="8997A5"/>
      </a:accent1>
      <a:accent2>
        <a:srgbClr val="BCBEC0"/>
      </a:accent2>
      <a:accent3>
        <a:srgbClr val="88A1BA"/>
      </a:accent3>
      <a:accent4>
        <a:srgbClr val="3560A6"/>
      </a:accent4>
      <a:accent5>
        <a:srgbClr val="1D5393"/>
      </a:accent5>
      <a:accent6>
        <a:srgbClr val="05396E"/>
      </a:accent6>
      <a:hlink>
        <a:srgbClr val="0000FF"/>
      </a:hlink>
      <a:folHlink>
        <a:srgbClr val="800080"/>
      </a:folHlink>
    </a:clrScheme>
    <a:fontScheme name="CCIP - Font Theme">
      <a:majorFont>
        <a:latin typeface="Calibri"/>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4.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29833</TotalTime>
  <Words>4365</Words>
  <Application>Microsoft Office PowerPoint</Application>
  <PresentationFormat>Widescreen</PresentationFormat>
  <Paragraphs>437</Paragraphs>
  <Slides>69</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69</vt:i4>
      </vt:variant>
    </vt:vector>
  </HeadingPairs>
  <TitlesOfParts>
    <vt:vector size="79" baseType="lpstr">
      <vt:lpstr>Arial</vt:lpstr>
      <vt:lpstr>Calibri</vt:lpstr>
      <vt:lpstr>Calibri Light</vt:lpstr>
      <vt:lpstr>Corbel</vt:lpstr>
      <vt:lpstr>Courier New</vt:lpstr>
      <vt:lpstr>Wingdings</vt:lpstr>
      <vt:lpstr>CCIP - Theme 1</vt:lpstr>
      <vt:lpstr>1_CCIP - Theme 1</vt:lpstr>
      <vt:lpstr>Banded</vt:lpstr>
      <vt:lpstr>Office Theme</vt:lpstr>
      <vt:lpstr>  Understanding the Court Process in Child Welfare &amp; Minor Guardianship Cases: Rights, Roles, and Requirements  Families Like Mine Conference – June 3, 2023</vt:lpstr>
      <vt:lpstr>PowerPoint Presentation</vt:lpstr>
      <vt:lpstr>CCIP Overview</vt:lpstr>
      <vt:lpstr>PowerPoint Presentation</vt:lpstr>
      <vt:lpstr>Circuit Court Forms www.wicourts.gov </vt:lpstr>
      <vt:lpstr>Juvenile Case Types</vt:lpstr>
      <vt:lpstr>Wisconsin Statutes</vt:lpstr>
      <vt:lpstr>PowerPoint Presentation</vt:lpstr>
      <vt:lpstr>Overview of the Child Protective Services (CPS) Process</vt:lpstr>
      <vt:lpstr>Out-of-Home Placements</vt:lpstr>
      <vt:lpstr>Out-of-Home Placement</vt:lpstr>
      <vt:lpstr>Caregiver Definitions</vt:lpstr>
      <vt:lpstr>Caregiver Definitions</vt:lpstr>
      <vt:lpstr>How does a CHIPS case begin?</vt:lpstr>
      <vt:lpstr>PowerPoint Presentation</vt:lpstr>
      <vt:lpstr>Temporary Physical Custody (TPC)</vt:lpstr>
      <vt:lpstr>TPC Hearing</vt:lpstr>
      <vt:lpstr>Petition to Disposition</vt:lpstr>
      <vt:lpstr>Who can file a CHIPS petition?</vt:lpstr>
      <vt:lpstr>CHIPS GROUNDS</vt:lpstr>
      <vt:lpstr>CHIPS Grounds/Allegations – §§ 48.13 (10) &amp; (10m)</vt:lpstr>
      <vt:lpstr>CHIPS Grounds/Allegations – §§ 48.13 (3) &amp; (3m)</vt:lpstr>
      <vt:lpstr>CHIPS Grounds/Allegations – § 48.13 (4) </vt:lpstr>
      <vt:lpstr>Representation of Children</vt:lpstr>
      <vt:lpstr>Representation of Children – CHIPS Case</vt:lpstr>
      <vt:lpstr>Child Representation Chart – Ch. 48</vt:lpstr>
      <vt:lpstr>Representation of Parents</vt:lpstr>
      <vt:lpstr>Plea Hearing</vt:lpstr>
      <vt:lpstr>Plea Hearing</vt:lpstr>
      <vt:lpstr>Fact-Finding Hearing</vt:lpstr>
      <vt:lpstr>Dispositional Hearing</vt:lpstr>
      <vt:lpstr>Expiration of Dispositional Order</vt:lpstr>
      <vt:lpstr>Permanency Planning</vt:lpstr>
      <vt:lpstr>Permanency Goals</vt:lpstr>
      <vt:lpstr>Permanency Reviews &amp; Hearings</vt:lpstr>
      <vt:lpstr>Post-Disposition Activities</vt:lpstr>
      <vt:lpstr>Post-Disposition Activities</vt:lpstr>
      <vt:lpstr>Trial Reunification</vt:lpstr>
      <vt:lpstr>Wisconsin Indian Child Welfare Act</vt:lpstr>
      <vt:lpstr>WICWA Reminders</vt:lpstr>
      <vt:lpstr>Rights of the Caregiver</vt:lpstr>
      <vt:lpstr>Rights of the Caregiver</vt:lpstr>
      <vt:lpstr>Rights of the Caregiver</vt:lpstr>
      <vt:lpstr>PowerPoint Presentation</vt:lpstr>
      <vt:lpstr>Minor Guardianships</vt:lpstr>
      <vt:lpstr>Minor Guardianship Comparison Chart</vt:lpstr>
      <vt:lpstr>§ 48.977 – CHIPS Guardianships</vt:lpstr>
      <vt:lpstr>§ 48.977 – CHIPS Guardianship  Requirements</vt:lpstr>
      <vt:lpstr>§ 48.977 – CHIPS Guardianship  Petition</vt:lpstr>
      <vt:lpstr>§ 48.977 – CHIPS Guardianship  Subsidized Payments</vt:lpstr>
      <vt:lpstr>§ 48.977 – CHIPS Guardianship  Additional Considerations</vt:lpstr>
      <vt:lpstr>§ 48.9795 – Minor Guardianships of the Person</vt:lpstr>
      <vt:lpstr>§ 48.9795 Guardianship –  2019 WI Act 109</vt:lpstr>
      <vt:lpstr>§ 48.9795 Guardianship –  GAL and Adversary Counsel</vt:lpstr>
      <vt:lpstr>§ 48.9795 Guardianship –  Types</vt:lpstr>
      <vt:lpstr>§ 48.9795 Guardianship –  Filing </vt:lpstr>
      <vt:lpstr>§ 48.9795 Guardianship –  Petition </vt:lpstr>
      <vt:lpstr>§ 48.9795 Guardianship – Filing Guide</vt:lpstr>
      <vt:lpstr>§ 48.9795 Full Guardianship</vt:lpstr>
      <vt:lpstr>§ 48.9795 Limited Guardianship</vt:lpstr>
      <vt:lpstr>§ 48.9795 Temporary Guardianship</vt:lpstr>
      <vt:lpstr>§ 48.9795 Emergency Guardianship</vt:lpstr>
      <vt:lpstr>§ 48.9795 Guardianship –  Timelines </vt:lpstr>
      <vt:lpstr>Key Provisions of §48.9795 </vt:lpstr>
      <vt:lpstr>Key Provisions of §48.9795 </vt:lpstr>
      <vt:lpstr>Circuit Court Forms www.wicourts.gov </vt:lpstr>
      <vt:lpstr>Minor Estate Guardianships &amp; Minor Person</vt:lpstr>
      <vt:lpstr>PowerPoint Presentation</vt:lpstr>
      <vt:lpstr>Contact information</vt:lpstr>
    </vt:vector>
  </TitlesOfParts>
  <Company>CCAP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Kristen Wetzel</dc:creator>
  <cp:lastModifiedBy>Bridget Mauerman</cp:lastModifiedBy>
  <cp:revision>587</cp:revision>
  <cp:lastPrinted>2022-07-14T17:28:49Z</cp:lastPrinted>
  <dcterms:created xsi:type="dcterms:W3CDTF">2022-03-21T15:13:26Z</dcterms:created>
  <dcterms:modified xsi:type="dcterms:W3CDTF">2023-05-26T14:50:22Z</dcterms:modified>
</cp:coreProperties>
</file>