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681" r:id="rId2"/>
    <p:sldId id="682" r:id="rId3"/>
    <p:sldId id="683" r:id="rId4"/>
    <p:sldId id="527" r:id="rId5"/>
    <p:sldId id="267" r:id="rId6"/>
    <p:sldId id="268" r:id="rId7"/>
    <p:sldId id="269" r:id="rId8"/>
    <p:sldId id="272" r:id="rId9"/>
    <p:sldId id="276" r:id="rId10"/>
    <p:sldId id="277" r:id="rId11"/>
    <p:sldId id="278" r:id="rId12"/>
    <p:sldId id="280" r:id="rId13"/>
    <p:sldId id="444" r:id="rId14"/>
    <p:sldId id="684" r:id="rId15"/>
    <p:sldId id="685" r:id="rId16"/>
    <p:sldId id="686" r:id="rId17"/>
    <p:sldId id="68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9A818-D50B-47B7-88D8-0CEE44BFFF16}" type="datetimeFigureOut">
              <a:rPr lang="en-US" smtClean="0"/>
              <a:t>5/30/2023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E50CF4-FDB6-49CE-88DD-5727D1B3B36B}" type="slidenum">
              <a:rPr lang="en-US" smtClean="0"/>
              <a:t>‹#›</a:t>
            </a:fld>
            <a:endParaRPr lang="en-US"/>
          </a:p>
        </p:txBody>
      </p:sp>
    </p:spTree>
    <p:extLst>
      <p:ext uri="{BB962C8B-B14F-4D97-AF65-F5344CB8AC3E}">
        <p14:creationId xmlns:p14="http://schemas.microsoft.com/office/powerpoint/2010/main" val="105050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nam02.safelinks.protection.outlook.com/?url=https%3A%2F%2Fwww.youtube.com%2Fwatch%3Fv%3DRUCIMqlztd0&amp;data=05%7C01%7Cametoxe1%40oneidanation.org%7Cf54df202daff4e19874308da5ad1e36f%7Cc7e7a09730aa485ea37b537c20f88623%7C0%7C0%7C637922156237829037%7CUnknown%7CTWFpbGZsb3d8eyJWIjoiMC4wLjAwMDAiLCJQIjoiV2luMzIiLCJBTiI6Ik1haWwiLCJXVCI6Mn0%3D%7C3000%7C%7C%7C&amp;sdata=yHKdBq6QYarG8bl4ksh4H7kVnuVidcREZb7SlfUBXso%3D&amp;reserved=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72567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FBEB59-8A2F-4668-A438-E83419D180A8}"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3796369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14900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08210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98779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2102685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solidFill>
                  <a:srgbClr val="0563C1"/>
                </a:solidFill>
                <a:effectLst/>
                <a:latin typeface="Calibri" panose="020F0502020204030204" pitchFamily="34" charset="0"/>
                <a:ea typeface="Calibri" panose="020F0502020204030204" pitchFamily="34" charset="0"/>
                <a:hlinkClick r:id="rId3"/>
              </a:rPr>
              <a:t>https://www.youtube.com/watch?v=RUCIMqlztd0</a:t>
            </a:r>
            <a:endParaRPr lang="en-US" sz="1800" u="sng" dirty="0">
              <a:solidFill>
                <a:srgbClr val="0563C1"/>
              </a:solidFill>
              <a:effectLst/>
              <a:latin typeface="Calibri" panose="020F0502020204030204" pitchFamily="34" charset="0"/>
              <a:ea typeface="Calibri" panose="020F0502020204030204" pitchFamily="34" charset="0"/>
            </a:endParaRPr>
          </a:p>
          <a:p>
            <a:endParaRPr lang="en-US" dirty="0"/>
          </a:p>
          <a:p>
            <a:r>
              <a:rPr lang="en-US" dirty="0"/>
              <a:t>Start the video at 22:57 and stop at 41:27</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3705285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2846972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0F1CE-53CB-4359-97A7-AAA7DD56628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61404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0FAD01-25A5-473F-A7ED-439432DEEBE9}" type="slidenum">
              <a:rPr kumimoji="0" lang="en-US" sz="13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689154" name="Rectangle 2"/>
          <p:cNvSpPr>
            <a:spLocks noGrp="1" noRot="1" noChangeAspect="1" noChangeArrowheads="1" noTextEdit="1"/>
          </p:cNvSpPr>
          <p:nvPr>
            <p:ph type="sldImg"/>
          </p:nvPr>
        </p:nvSpPr>
        <p:spPr>
          <a:ln/>
        </p:spPr>
      </p:sp>
      <p:sp>
        <p:nvSpPr>
          <p:cNvPr id="689155" name="Rectangle 3"/>
          <p:cNvSpPr>
            <a:spLocks noGrp="1" noChangeArrowheads="1"/>
          </p:cNvSpPr>
          <p:nvPr>
            <p:ph type="body" idx="1"/>
          </p:nvPr>
        </p:nvSpPr>
        <p:spPr>
          <a:xfrm>
            <a:off x="701040" y="4416427"/>
            <a:ext cx="5608320" cy="4183062"/>
          </a:xfrm>
        </p:spPr>
        <p:txBody>
          <a:bodyPr/>
          <a:lstStyle/>
          <a:p>
            <a:pPr lvl="1"/>
            <a:endParaRPr lang="en-US" dirty="0"/>
          </a:p>
        </p:txBody>
      </p:sp>
      <p:sp>
        <p:nvSpPr>
          <p:cNvPr id="2" name="Header Placeholder 1"/>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2563862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FBEB59-8A2F-4668-A438-E83419D180A8}"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Case Practice with American Indian Tribes</a:t>
            </a:r>
          </a:p>
        </p:txBody>
      </p:sp>
    </p:spTree>
    <p:extLst>
      <p:ext uri="{BB962C8B-B14F-4D97-AF65-F5344CB8AC3E}">
        <p14:creationId xmlns:p14="http://schemas.microsoft.com/office/powerpoint/2010/main" val="4120089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19" name="Footer Placeholder 18"/>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27" name="Slide Number Placeholder 26"/>
          <p:cNvSpPr>
            <a:spLocks noGrp="1"/>
          </p:cNvSpPr>
          <p:nvPr>
            <p:ph type="sldNum" sz="quarter" idx="12"/>
          </p:nvPr>
        </p:nvSpPr>
        <p:spPr/>
        <p:txBody>
          <a:bodyPr/>
          <a:lstStyle/>
          <a:p>
            <a:pPr>
              <a:defRPr/>
            </a:pPr>
            <a:fld id="{6F4BBE87-58E2-4D08-B49D-27B29FB2F3AB}"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318919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6" name="Slide Number Placeholder 5"/>
          <p:cNvSpPr>
            <a:spLocks noGrp="1"/>
          </p:cNvSpPr>
          <p:nvPr>
            <p:ph type="sldNum" sz="quarter" idx="12"/>
          </p:nvPr>
        </p:nvSpPr>
        <p:spPr/>
        <p:txBody>
          <a:bodyPr/>
          <a:lstStyle/>
          <a:p>
            <a:pPr>
              <a:defRPr/>
            </a:pPr>
            <a:fld id="{118905A1-D128-47DF-A88D-6993335FA51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4331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6" name="Slide Number Placeholder 5"/>
          <p:cNvSpPr>
            <a:spLocks noGrp="1"/>
          </p:cNvSpPr>
          <p:nvPr>
            <p:ph type="sldNum" sz="quarter" idx="12"/>
          </p:nvPr>
        </p:nvSpPr>
        <p:spPr/>
        <p:txBody>
          <a:bodyPr/>
          <a:lstStyle/>
          <a:p>
            <a:pPr>
              <a:defRPr/>
            </a:pPr>
            <a:fld id="{A3E83B41-35BA-478A-9F41-FAD5395CBE10}"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71722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10972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5225"/>
            <a:ext cx="2844800" cy="476250"/>
          </a:xfrm>
          <a:prstGeom prst="rect">
            <a:avLst/>
          </a:prstGeom>
        </p:spPr>
        <p:txBody>
          <a:bodyPr/>
          <a:lstStyle>
            <a:lvl1pPr>
              <a:defRPr/>
            </a:lvl1pPr>
          </a:lstStyle>
          <a:p>
            <a:pPr fontAlgn="base">
              <a:spcBef>
                <a:spcPct val="0"/>
              </a:spcBef>
              <a:spcAft>
                <a:spcPct val="0"/>
              </a:spcAft>
              <a:defRPr/>
            </a:pPr>
            <a:endParaRPr lang="en-US">
              <a:solidFill>
                <a:srgbClr val="000000"/>
              </a:solidFill>
            </a:endParaRPr>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7" name="Slide Number Placeholder 6"/>
          <p:cNvSpPr>
            <a:spLocks noGrp="1"/>
          </p:cNvSpPr>
          <p:nvPr>
            <p:ph type="sldNum" sz="quarter" idx="12"/>
          </p:nvPr>
        </p:nvSpPr>
        <p:spPr/>
        <p:txBody>
          <a:bodyPr/>
          <a:lstStyle>
            <a:lvl1pPr>
              <a:defRPr/>
            </a:lvl1pPr>
          </a:lstStyle>
          <a:p>
            <a:pPr>
              <a:defRPr/>
            </a:pPr>
            <a:fld id="{F61AF72D-E635-44F2-8388-EE2EB0A3D6E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9735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etreat">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304800" y="762000"/>
            <a:ext cx="11480800" cy="1524000"/>
          </a:xfrm>
        </p:spPr>
        <p:txBody>
          <a:bodyPr/>
          <a:lstStyle>
            <a:lvl1pPr>
              <a:defRPr>
                <a:solidFill>
                  <a:srgbClr val="002060"/>
                </a:solidFill>
                <a:latin typeface="Cambria" pitchFamily="18" charset="0"/>
              </a:defRPr>
            </a:lvl1pPr>
            <a:lvl2pPr>
              <a:defRPr>
                <a:solidFill>
                  <a:srgbClr val="002060"/>
                </a:solidFill>
                <a:latin typeface="Cambria" pitchFamily="18" charset="0"/>
              </a:defRPr>
            </a:lvl2pPr>
            <a:lvl3pPr>
              <a:defRPr>
                <a:solidFill>
                  <a:srgbClr val="002060"/>
                </a:solidFill>
                <a:latin typeface="Cambria" pitchFamily="18" charset="0"/>
              </a:defRPr>
            </a:lvl3pPr>
            <a:lvl4pPr>
              <a:defRPr>
                <a:solidFill>
                  <a:srgbClr val="002060"/>
                </a:solidFill>
                <a:latin typeface="Cambria" pitchFamily="18" charset="0"/>
              </a:defRPr>
            </a:lvl4pPr>
            <a:lvl5pPr>
              <a:defRPr>
                <a:solidFill>
                  <a:srgbClr val="002060"/>
                </a:solidFill>
                <a:latin typeface="Cambri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3"/>
          <p:cNvSpPr>
            <a:spLocks noGrp="1" noChangeArrowheads="1"/>
          </p:cNvSpPr>
          <p:nvPr>
            <p:ph type="dt" idx="13"/>
          </p:nvPr>
        </p:nvSpPr>
        <p:spPr>
          <a:xfrm>
            <a:off x="609600" y="6356351"/>
            <a:ext cx="2844800" cy="365125"/>
          </a:xfrm>
          <a:prstGeom prst="rect">
            <a:avLst/>
          </a:prstGeom>
        </p:spPr>
        <p:txBody>
          <a:bodyPr rtlCol="0"/>
          <a:lstStyle>
            <a:lvl1pPr fontAlgn="auto">
              <a:spcBef>
                <a:spcPts val="0"/>
              </a:spcBef>
              <a:spcAft>
                <a:spcPts val="0"/>
              </a:spcAft>
              <a:defRPr>
                <a:solidFill>
                  <a:schemeClr val="tx1">
                    <a:tint val="75000"/>
                  </a:schemeClr>
                </a:solidFill>
                <a:latin typeface="+mn-lt"/>
                <a:ea typeface="+mn-ea"/>
                <a:cs typeface="+mn-cs"/>
              </a:defRPr>
            </a:lvl1pPr>
          </a:lstStyle>
          <a:p>
            <a:pPr>
              <a:defRPr/>
            </a:pPr>
            <a:endParaRPr lang="en-US" dirty="0">
              <a:solidFill>
                <a:prstClr val="black">
                  <a:tint val="75000"/>
                </a:prstClr>
              </a:solidFill>
            </a:endParaRPr>
          </a:p>
        </p:txBody>
      </p:sp>
      <p:sp>
        <p:nvSpPr>
          <p:cNvPr id="4" name="Rectangle 5"/>
          <p:cNvSpPr>
            <a:spLocks noGrp="1" noChangeArrowheads="1"/>
          </p:cNvSpPr>
          <p:nvPr>
            <p:ph type="sldNum" idx="14"/>
          </p:nvPr>
        </p:nvSpPr>
        <p:spPr/>
        <p:txBody>
          <a:bodyPr/>
          <a:lstStyle>
            <a:lvl1pPr>
              <a:defRPr/>
            </a:lvl1pPr>
          </a:lstStyle>
          <a:p>
            <a:pPr>
              <a:defRPr/>
            </a:pPr>
            <a:fld id="{608FF8FD-E999-4F31-9ECA-4554980B1D1E}" type="slidenum">
              <a:rPr lang="en-US">
                <a:solidFill>
                  <a:srgbClr val="E7DEC9">
                    <a:shade val="50000"/>
                    <a:satMod val="200000"/>
                  </a:srgbClr>
                </a:solidFill>
              </a:rPr>
              <a:pPr>
                <a:defRPr/>
              </a:pPr>
              <a:t>‹#›</a:t>
            </a:fld>
            <a:endParaRPr lang="en-US" dirty="0">
              <a:solidFill>
                <a:srgbClr val="E7DEC9">
                  <a:shade val="50000"/>
                  <a:satMod val="200000"/>
                </a:srgbClr>
              </a:solidFill>
            </a:endParaRPr>
          </a:p>
        </p:txBody>
      </p:sp>
    </p:spTree>
    <p:extLst>
      <p:ext uri="{BB962C8B-B14F-4D97-AF65-F5344CB8AC3E}">
        <p14:creationId xmlns:p14="http://schemas.microsoft.com/office/powerpoint/2010/main" val="277931711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retreat">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304800" y="762000"/>
            <a:ext cx="11480800" cy="1524000"/>
          </a:xfrm>
        </p:spPr>
        <p:txBody>
          <a:bodyPr/>
          <a:lstStyle>
            <a:lvl1pPr>
              <a:defRPr>
                <a:solidFill>
                  <a:srgbClr val="002060"/>
                </a:solidFill>
                <a:latin typeface="Cambria" pitchFamily="18" charset="0"/>
              </a:defRPr>
            </a:lvl1pPr>
            <a:lvl2pPr>
              <a:defRPr>
                <a:solidFill>
                  <a:srgbClr val="002060"/>
                </a:solidFill>
                <a:latin typeface="Cambria" pitchFamily="18" charset="0"/>
              </a:defRPr>
            </a:lvl2pPr>
            <a:lvl3pPr>
              <a:defRPr>
                <a:solidFill>
                  <a:srgbClr val="002060"/>
                </a:solidFill>
                <a:latin typeface="Cambria" pitchFamily="18" charset="0"/>
              </a:defRPr>
            </a:lvl3pPr>
            <a:lvl4pPr>
              <a:defRPr>
                <a:solidFill>
                  <a:srgbClr val="002060"/>
                </a:solidFill>
                <a:latin typeface="Cambria" pitchFamily="18" charset="0"/>
              </a:defRPr>
            </a:lvl4pPr>
            <a:lvl5pPr>
              <a:defRPr>
                <a:solidFill>
                  <a:srgbClr val="002060"/>
                </a:solidFill>
                <a:latin typeface="Cambri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3"/>
          <p:cNvSpPr>
            <a:spLocks noGrp="1" noChangeArrowheads="1"/>
          </p:cNvSpPr>
          <p:nvPr>
            <p:ph type="dt" idx="13"/>
          </p:nvPr>
        </p:nvSpPr>
        <p:spPr>
          <a:xfrm>
            <a:off x="609600" y="6356351"/>
            <a:ext cx="2844800" cy="365125"/>
          </a:xfrm>
          <a:prstGeom prst="rect">
            <a:avLst/>
          </a:prstGeom>
        </p:spPr>
        <p:txBody>
          <a:bodyPr rtlCol="0"/>
          <a:lstStyle>
            <a:lvl1pPr fontAlgn="auto">
              <a:spcBef>
                <a:spcPts val="0"/>
              </a:spcBef>
              <a:spcAft>
                <a:spcPts val="0"/>
              </a:spcAft>
              <a:defRPr>
                <a:solidFill>
                  <a:schemeClr val="tx1">
                    <a:tint val="75000"/>
                  </a:schemeClr>
                </a:solidFill>
                <a:latin typeface="+mn-lt"/>
                <a:ea typeface="+mn-ea"/>
                <a:cs typeface="+mn-cs"/>
              </a:defRPr>
            </a:lvl1pPr>
          </a:lstStyle>
          <a:p>
            <a:pPr>
              <a:defRPr/>
            </a:pPr>
            <a:endParaRPr lang="en-US" dirty="0">
              <a:solidFill>
                <a:prstClr val="black">
                  <a:tint val="75000"/>
                </a:prstClr>
              </a:solidFill>
            </a:endParaRPr>
          </a:p>
        </p:txBody>
      </p:sp>
      <p:sp>
        <p:nvSpPr>
          <p:cNvPr id="4" name="Rectangle 5"/>
          <p:cNvSpPr>
            <a:spLocks noGrp="1" noChangeArrowheads="1"/>
          </p:cNvSpPr>
          <p:nvPr>
            <p:ph type="sldNum" idx="14"/>
          </p:nvPr>
        </p:nvSpPr>
        <p:spPr/>
        <p:txBody>
          <a:bodyPr/>
          <a:lstStyle>
            <a:lvl1pPr>
              <a:defRPr/>
            </a:lvl1pPr>
          </a:lstStyle>
          <a:p>
            <a:pPr>
              <a:defRPr/>
            </a:pPr>
            <a:fld id="{608FF8FD-E999-4F31-9ECA-4554980B1D1E}" type="slidenum">
              <a:rPr lang="en-US">
                <a:solidFill>
                  <a:srgbClr val="E7DEC9">
                    <a:shade val="50000"/>
                    <a:satMod val="200000"/>
                  </a:srgbClr>
                </a:solidFill>
              </a:rPr>
              <a:pPr>
                <a:defRPr/>
              </a:pPr>
              <a:t>‹#›</a:t>
            </a:fld>
            <a:endParaRPr lang="en-US" dirty="0">
              <a:solidFill>
                <a:srgbClr val="E7DEC9">
                  <a:shade val="50000"/>
                  <a:satMod val="200000"/>
                </a:srgbClr>
              </a:solidFill>
            </a:endParaRPr>
          </a:p>
        </p:txBody>
      </p:sp>
    </p:spTree>
    <p:extLst>
      <p:ext uri="{BB962C8B-B14F-4D97-AF65-F5344CB8AC3E}">
        <p14:creationId xmlns:p14="http://schemas.microsoft.com/office/powerpoint/2010/main" val="11553931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retreat">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304800" y="762000"/>
            <a:ext cx="11480800" cy="1524000"/>
          </a:xfrm>
        </p:spPr>
        <p:txBody>
          <a:bodyPr/>
          <a:lstStyle>
            <a:lvl1pPr>
              <a:defRPr>
                <a:solidFill>
                  <a:srgbClr val="002060"/>
                </a:solidFill>
                <a:latin typeface="Cambria" pitchFamily="18" charset="0"/>
              </a:defRPr>
            </a:lvl1pPr>
            <a:lvl2pPr>
              <a:defRPr>
                <a:solidFill>
                  <a:srgbClr val="002060"/>
                </a:solidFill>
                <a:latin typeface="Cambria" pitchFamily="18" charset="0"/>
              </a:defRPr>
            </a:lvl2pPr>
            <a:lvl3pPr>
              <a:defRPr>
                <a:solidFill>
                  <a:srgbClr val="002060"/>
                </a:solidFill>
                <a:latin typeface="Cambria" pitchFamily="18" charset="0"/>
              </a:defRPr>
            </a:lvl3pPr>
            <a:lvl4pPr>
              <a:defRPr>
                <a:solidFill>
                  <a:srgbClr val="002060"/>
                </a:solidFill>
                <a:latin typeface="Cambria" pitchFamily="18" charset="0"/>
              </a:defRPr>
            </a:lvl4pPr>
            <a:lvl5pPr>
              <a:defRPr>
                <a:solidFill>
                  <a:srgbClr val="002060"/>
                </a:solidFill>
                <a:latin typeface="Cambri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3"/>
          <p:cNvSpPr>
            <a:spLocks noGrp="1" noChangeArrowheads="1"/>
          </p:cNvSpPr>
          <p:nvPr>
            <p:ph type="dt" idx="13"/>
          </p:nvPr>
        </p:nvSpPr>
        <p:spPr>
          <a:xfrm>
            <a:off x="609600" y="6356351"/>
            <a:ext cx="2844800" cy="365125"/>
          </a:xfrm>
          <a:prstGeom prst="rect">
            <a:avLst/>
          </a:prstGeom>
        </p:spPr>
        <p:txBody>
          <a:bodyPr rtlCol="0"/>
          <a:lstStyle>
            <a:lvl1pPr fontAlgn="auto">
              <a:spcBef>
                <a:spcPts val="0"/>
              </a:spcBef>
              <a:spcAft>
                <a:spcPts val="0"/>
              </a:spcAft>
              <a:defRPr>
                <a:solidFill>
                  <a:schemeClr val="tx1">
                    <a:tint val="75000"/>
                  </a:schemeClr>
                </a:solidFill>
                <a:latin typeface="+mn-lt"/>
                <a:ea typeface="+mn-ea"/>
                <a:cs typeface="+mn-cs"/>
              </a:defRPr>
            </a:lvl1pPr>
          </a:lstStyle>
          <a:p>
            <a:pPr>
              <a:defRPr/>
            </a:pPr>
            <a:endParaRPr lang="en-US" dirty="0">
              <a:solidFill>
                <a:prstClr val="black">
                  <a:tint val="75000"/>
                </a:prstClr>
              </a:solidFill>
            </a:endParaRPr>
          </a:p>
        </p:txBody>
      </p:sp>
      <p:sp>
        <p:nvSpPr>
          <p:cNvPr id="4" name="Rectangle 5"/>
          <p:cNvSpPr>
            <a:spLocks noGrp="1" noChangeArrowheads="1"/>
          </p:cNvSpPr>
          <p:nvPr>
            <p:ph type="sldNum" idx="14"/>
          </p:nvPr>
        </p:nvSpPr>
        <p:spPr/>
        <p:txBody>
          <a:bodyPr/>
          <a:lstStyle>
            <a:lvl1pPr>
              <a:defRPr/>
            </a:lvl1pPr>
          </a:lstStyle>
          <a:p>
            <a:pPr>
              <a:defRPr/>
            </a:pPr>
            <a:fld id="{608FF8FD-E999-4F31-9ECA-4554980B1D1E}" type="slidenum">
              <a:rPr lang="en-US">
                <a:solidFill>
                  <a:srgbClr val="E7DEC9">
                    <a:shade val="50000"/>
                    <a:satMod val="200000"/>
                  </a:srgbClr>
                </a:solidFill>
              </a:rPr>
              <a:pPr>
                <a:defRPr/>
              </a:pPr>
              <a:t>‹#›</a:t>
            </a:fld>
            <a:endParaRPr lang="en-US" dirty="0">
              <a:solidFill>
                <a:srgbClr val="E7DEC9">
                  <a:shade val="50000"/>
                  <a:satMod val="200000"/>
                </a:srgbClr>
              </a:solidFill>
            </a:endParaRPr>
          </a:p>
        </p:txBody>
      </p:sp>
    </p:spTree>
    <p:extLst>
      <p:ext uri="{BB962C8B-B14F-4D97-AF65-F5344CB8AC3E}">
        <p14:creationId xmlns:p14="http://schemas.microsoft.com/office/powerpoint/2010/main" val="248513798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retreat">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304800" y="762000"/>
            <a:ext cx="11480800" cy="1524000"/>
          </a:xfrm>
        </p:spPr>
        <p:txBody>
          <a:bodyPr/>
          <a:lstStyle>
            <a:lvl1pPr>
              <a:defRPr>
                <a:solidFill>
                  <a:srgbClr val="002060"/>
                </a:solidFill>
                <a:latin typeface="Cambria" pitchFamily="18" charset="0"/>
              </a:defRPr>
            </a:lvl1pPr>
            <a:lvl2pPr>
              <a:defRPr>
                <a:solidFill>
                  <a:srgbClr val="002060"/>
                </a:solidFill>
                <a:latin typeface="Cambria" pitchFamily="18" charset="0"/>
              </a:defRPr>
            </a:lvl2pPr>
            <a:lvl3pPr>
              <a:defRPr>
                <a:solidFill>
                  <a:srgbClr val="002060"/>
                </a:solidFill>
                <a:latin typeface="Cambria" pitchFamily="18" charset="0"/>
              </a:defRPr>
            </a:lvl3pPr>
            <a:lvl4pPr>
              <a:defRPr>
                <a:solidFill>
                  <a:srgbClr val="002060"/>
                </a:solidFill>
                <a:latin typeface="Cambria" pitchFamily="18" charset="0"/>
              </a:defRPr>
            </a:lvl4pPr>
            <a:lvl5pPr>
              <a:defRPr>
                <a:solidFill>
                  <a:srgbClr val="002060"/>
                </a:solidFill>
                <a:latin typeface="Cambri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3"/>
          <p:cNvSpPr>
            <a:spLocks noGrp="1" noChangeArrowheads="1"/>
          </p:cNvSpPr>
          <p:nvPr>
            <p:ph type="dt" idx="13"/>
          </p:nvPr>
        </p:nvSpPr>
        <p:spPr>
          <a:xfrm>
            <a:off x="609600" y="6356351"/>
            <a:ext cx="2844800" cy="365125"/>
          </a:xfrm>
          <a:prstGeom prst="rect">
            <a:avLst/>
          </a:prstGeom>
        </p:spPr>
        <p:txBody>
          <a:bodyPr rtlCol="0"/>
          <a:lstStyle>
            <a:lvl1pPr fontAlgn="auto">
              <a:spcBef>
                <a:spcPts val="0"/>
              </a:spcBef>
              <a:spcAft>
                <a:spcPts val="0"/>
              </a:spcAft>
              <a:defRPr>
                <a:solidFill>
                  <a:schemeClr val="tx1">
                    <a:tint val="75000"/>
                  </a:schemeClr>
                </a:solidFill>
                <a:latin typeface="+mn-lt"/>
                <a:ea typeface="+mn-ea"/>
                <a:cs typeface="+mn-cs"/>
              </a:defRPr>
            </a:lvl1pPr>
          </a:lstStyle>
          <a:p>
            <a:pPr>
              <a:defRPr/>
            </a:pPr>
            <a:endParaRPr lang="en-US" dirty="0">
              <a:solidFill>
                <a:prstClr val="black">
                  <a:tint val="75000"/>
                </a:prstClr>
              </a:solidFill>
            </a:endParaRPr>
          </a:p>
        </p:txBody>
      </p:sp>
      <p:sp>
        <p:nvSpPr>
          <p:cNvPr id="4" name="Rectangle 5"/>
          <p:cNvSpPr>
            <a:spLocks noGrp="1" noChangeArrowheads="1"/>
          </p:cNvSpPr>
          <p:nvPr>
            <p:ph type="sldNum" idx="14"/>
          </p:nvPr>
        </p:nvSpPr>
        <p:spPr/>
        <p:txBody>
          <a:bodyPr/>
          <a:lstStyle>
            <a:lvl1pPr>
              <a:defRPr/>
            </a:lvl1pPr>
          </a:lstStyle>
          <a:p>
            <a:pPr>
              <a:defRPr/>
            </a:pPr>
            <a:fld id="{608FF8FD-E999-4F31-9ECA-4554980B1D1E}" type="slidenum">
              <a:rPr lang="en-US">
                <a:solidFill>
                  <a:srgbClr val="E7DEC9">
                    <a:shade val="50000"/>
                    <a:satMod val="200000"/>
                  </a:srgbClr>
                </a:solidFill>
              </a:rPr>
              <a:pPr>
                <a:defRPr/>
              </a:pPr>
              <a:t>‹#›</a:t>
            </a:fld>
            <a:endParaRPr lang="en-US" dirty="0">
              <a:solidFill>
                <a:srgbClr val="E7DEC9">
                  <a:shade val="50000"/>
                  <a:satMod val="200000"/>
                </a:srgbClr>
              </a:solidFill>
            </a:endParaRPr>
          </a:p>
        </p:txBody>
      </p:sp>
    </p:spTree>
    <p:extLst>
      <p:ext uri="{BB962C8B-B14F-4D97-AF65-F5344CB8AC3E}">
        <p14:creationId xmlns:p14="http://schemas.microsoft.com/office/powerpoint/2010/main" val="50586207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6" name="Slide Number Placeholder 5"/>
          <p:cNvSpPr>
            <a:spLocks noGrp="1"/>
          </p:cNvSpPr>
          <p:nvPr>
            <p:ph type="sldNum" sz="quarter" idx="12"/>
          </p:nvPr>
        </p:nvSpPr>
        <p:spPr/>
        <p:txBody>
          <a:bodyPr/>
          <a:lstStyle/>
          <a:p>
            <a:pPr>
              <a:defRPr/>
            </a:pPr>
            <a:fld id="{23AD811E-31FF-41D6-BCAF-004EA6E8A76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3756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6" name="Slide Number Placeholder 5"/>
          <p:cNvSpPr>
            <a:spLocks noGrp="1"/>
          </p:cNvSpPr>
          <p:nvPr>
            <p:ph type="sldNum" sz="quarter" idx="12"/>
          </p:nvPr>
        </p:nvSpPr>
        <p:spPr/>
        <p:txBody>
          <a:bodyPr/>
          <a:lstStyle/>
          <a:p>
            <a:pPr>
              <a:defRPr/>
            </a:pPr>
            <a:fld id="{03D6335B-8E66-4518-8CF9-F1909184978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34664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7" name="Slide Number Placeholder 6"/>
          <p:cNvSpPr>
            <a:spLocks noGrp="1"/>
          </p:cNvSpPr>
          <p:nvPr>
            <p:ph type="sldNum" sz="quarter" idx="12"/>
          </p:nvPr>
        </p:nvSpPr>
        <p:spPr/>
        <p:txBody>
          <a:bodyPr/>
          <a:lstStyle/>
          <a:p>
            <a:pPr>
              <a:defRPr/>
            </a:pPr>
            <a:fld id="{AE550004-AA03-437F-84B9-7BD54444D8B9}"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931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9" name="Slide Number Placeholder 8"/>
          <p:cNvSpPr>
            <a:spLocks noGrp="1"/>
          </p:cNvSpPr>
          <p:nvPr>
            <p:ph type="sldNum" sz="quarter" idx="12"/>
          </p:nvPr>
        </p:nvSpPr>
        <p:spPr/>
        <p:txBody>
          <a:bodyPr/>
          <a:lstStyle/>
          <a:p>
            <a:pPr>
              <a:defRPr/>
            </a:pPr>
            <a:fld id="{582745A6-F843-4C3C-96EA-D47032B76535}"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237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5" name="Slide Number Placeholder 4"/>
          <p:cNvSpPr>
            <a:spLocks noGrp="1"/>
          </p:cNvSpPr>
          <p:nvPr>
            <p:ph type="sldNum" sz="quarter" idx="12"/>
          </p:nvPr>
        </p:nvSpPr>
        <p:spPr/>
        <p:txBody>
          <a:bodyPr/>
          <a:lstStyle/>
          <a:p>
            <a:pPr>
              <a:defRPr/>
            </a:pPr>
            <a:fld id="{9F540078-EE99-43E8-98E4-3C9AABCBA5C0}"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6419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4" name="Slide Number Placeholder 3"/>
          <p:cNvSpPr>
            <a:spLocks noGrp="1"/>
          </p:cNvSpPr>
          <p:nvPr>
            <p:ph type="sldNum" sz="quarter" idx="12"/>
          </p:nvPr>
        </p:nvSpPr>
        <p:spPr/>
        <p:txBody>
          <a:bodyPr/>
          <a:lstStyle/>
          <a:p>
            <a:pPr>
              <a:defRPr/>
            </a:pPr>
            <a:fld id="{60A47442-C025-4FAE-A70A-35AE6062DB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2184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7" name="Slide Number Placeholder 6"/>
          <p:cNvSpPr>
            <a:spLocks noGrp="1"/>
          </p:cNvSpPr>
          <p:nvPr>
            <p:ph type="sldNum" sz="quarter" idx="12"/>
          </p:nvPr>
        </p:nvSpPr>
        <p:spPr/>
        <p:txBody>
          <a:bodyPr/>
          <a:lstStyle/>
          <a:p>
            <a:pPr>
              <a:defRPr/>
            </a:pPr>
            <a:fld id="{4C9A2859-B163-4B0B-94C0-1BADB8E97BD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5635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7" name="Slide Number Placeholder 6"/>
          <p:cNvSpPr>
            <a:spLocks noGrp="1"/>
          </p:cNvSpPr>
          <p:nvPr>
            <p:ph type="sldNum" sz="quarter" idx="12"/>
          </p:nvPr>
        </p:nvSpPr>
        <p:spPr>
          <a:xfrm>
            <a:off x="10769600" y="6356351"/>
            <a:ext cx="812800" cy="365125"/>
          </a:xfrm>
        </p:spPr>
        <p:txBody>
          <a:bodyPr/>
          <a:lstStyle/>
          <a:p>
            <a:pPr>
              <a:defRPr/>
            </a:pPr>
            <a:fld id="{3E3056F2-BCF2-4C0C-AE6D-B1B43B9E2889}" type="slidenum">
              <a:rPr lang="en-US" smtClean="0">
                <a:solidFill>
                  <a:srgbClr val="000000"/>
                </a:solidFill>
              </a:rPr>
              <a:pPr>
                <a:defRPr/>
              </a:pPr>
              <a:t>‹#›</a:t>
            </a:fld>
            <a:endParaRPr lang="en-US">
              <a:solidFill>
                <a:srgbClr val="000000"/>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726500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r>
              <a:rPr lang="en-US">
                <a:solidFill>
                  <a:srgbClr val="000000"/>
                </a:solidFill>
              </a:rPr>
              <a:t>Case Practice with American Indian Tribes, Wisconsin Child Welfare Professional Development System, Developed June 2008, Revised February 2017</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0C31D57D-0AC3-498B-968B-56F1115A35E9}" type="slidenum">
              <a:rPr lang="en-US" smtClean="0">
                <a:solidFill>
                  <a:srgbClr val="000000"/>
                </a:solidFill>
              </a:rPr>
              <a:pPr fontAlgn="base">
                <a:spcBef>
                  <a:spcPct val="0"/>
                </a:spcBef>
                <a:spcAft>
                  <a:spcPct val="0"/>
                </a:spcAft>
                <a:defRPr/>
              </a:pPr>
              <a:t>‹#›</a:t>
            </a:fld>
            <a:endParaRPr lang="en-US">
              <a:solidFill>
                <a:srgbClr val="000000"/>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1084418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UGqWRyBCHhw"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Gs0iwY6YjS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1D20-939F-3C40-F45A-865388815B77}"/>
              </a:ext>
            </a:extLst>
          </p:cNvPr>
          <p:cNvSpPr>
            <a:spLocks noGrp="1"/>
          </p:cNvSpPr>
          <p:nvPr>
            <p:ph type="title"/>
          </p:nvPr>
        </p:nvSpPr>
        <p:spPr/>
        <p:txBody>
          <a:bodyPr/>
          <a:lstStyle/>
          <a:p>
            <a:r>
              <a:rPr lang="en-US"/>
              <a:t>Welcome to Families </a:t>
            </a:r>
            <a:r>
              <a:rPr lang="en-US" dirty="0"/>
              <a:t>Like Mine </a:t>
            </a:r>
          </a:p>
        </p:txBody>
      </p:sp>
      <p:sp>
        <p:nvSpPr>
          <p:cNvPr id="3" name="Content Placeholder 2">
            <a:extLst>
              <a:ext uri="{FF2B5EF4-FFF2-40B4-BE49-F238E27FC236}">
                <a16:creationId xmlns:a16="http://schemas.microsoft.com/office/drawing/2014/main" id="{6A14AF41-9ABD-085E-9922-D424D54EC9C6}"/>
              </a:ext>
            </a:extLst>
          </p:cNvPr>
          <p:cNvSpPr>
            <a:spLocks noGrp="1"/>
          </p:cNvSpPr>
          <p:nvPr>
            <p:ph idx="1"/>
          </p:nvPr>
        </p:nvSpPr>
        <p:spPr/>
        <p:txBody>
          <a:bodyPr>
            <a:normAutofit/>
          </a:bodyPr>
          <a:lstStyle/>
          <a:p>
            <a:r>
              <a:rPr lang="en-US" dirty="0"/>
              <a:t>Facilitator Intros</a:t>
            </a:r>
          </a:p>
          <a:p>
            <a:r>
              <a:rPr lang="en-US" dirty="0"/>
              <a:t>Housekeeping </a:t>
            </a:r>
          </a:p>
          <a:p>
            <a:r>
              <a:rPr lang="en-US" dirty="0"/>
              <a:t>Content Acknowledgement</a:t>
            </a:r>
          </a:p>
          <a:p>
            <a:pPr marL="0" indent="0">
              <a:buNone/>
            </a:pPr>
            <a:endParaRPr lang="en-US" dirty="0"/>
          </a:p>
        </p:txBody>
      </p:sp>
      <p:sp>
        <p:nvSpPr>
          <p:cNvPr id="4" name="Footer Placeholder 3">
            <a:extLst>
              <a:ext uri="{FF2B5EF4-FFF2-40B4-BE49-F238E27FC236}">
                <a16:creationId xmlns:a16="http://schemas.microsoft.com/office/drawing/2014/main" id="{EC6A8EC6-2568-C75E-1885-C536739B7415}"/>
              </a:ext>
            </a:extLst>
          </p:cNvPr>
          <p:cNvSpPr>
            <a:spLocks noGrp="1"/>
          </p:cNvSpPr>
          <p:nvPr>
            <p:ph type="ftr" sz="quarter" idx="11"/>
          </p:nvPr>
        </p:nvSpPr>
        <p:spPr/>
        <p:txBody>
          <a:bodyPr/>
          <a:lstStyle/>
          <a:p>
            <a:pPr>
              <a:defRPr/>
            </a:pPr>
            <a:r>
              <a:rPr lang="en-US" dirty="0">
                <a:solidFill>
                  <a:srgbClr val="000000"/>
                </a:solidFill>
                <a:latin typeface="Constantia"/>
              </a:rPr>
              <a:t>Information provided by: Case Practice with American Indian Tribes, Wisconsin Child Welfare Professional Development System, Developed June 2008, Revised February 2017</a:t>
            </a:r>
          </a:p>
        </p:txBody>
      </p:sp>
      <p:sp>
        <p:nvSpPr>
          <p:cNvPr id="5" name="Slide Number Placeholder 4">
            <a:extLst>
              <a:ext uri="{FF2B5EF4-FFF2-40B4-BE49-F238E27FC236}">
                <a16:creationId xmlns:a16="http://schemas.microsoft.com/office/drawing/2014/main" id="{5779E2D0-62A1-1565-754D-5E89CFDE3940}"/>
              </a:ext>
            </a:extLst>
          </p:cNvPr>
          <p:cNvSpPr>
            <a:spLocks noGrp="1"/>
          </p:cNvSpPr>
          <p:nvPr>
            <p:ph type="sldNum" sz="quarter" idx="12"/>
          </p:nvPr>
        </p:nvSpPr>
        <p:spPr/>
        <p:txBody>
          <a:bodyPr/>
          <a:lstStyle/>
          <a:p>
            <a:pPr>
              <a:defRPr/>
            </a:pPr>
            <a:fld id="{23AD811E-31FF-41D6-BCAF-004EA6E8A767}" type="slidenum">
              <a:rPr lang="en-US">
                <a:solidFill>
                  <a:srgbClr val="000000"/>
                </a:solidFill>
                <a:latin typeface="Constantia"/>
              </a:rPr>
              <a:pPr>
                <a:defRPr/>
              </a:pPr>
              <a:t>1</a:t>
            </a:fld>
            <a:endParaRPr lang="en-US">
              <a:solidFill>
                <a:srgbClr val="000000"/>
              </a:solidFill>
              <a:latin typeface="Constantia"/>
            </a:endParaRPr>
          </a:p>
        </p:txBody>
      </p:sp>
    </p:spTree>
    <p:extLst>
      <p:ext uri="{BB962C8B-B14F-4D97-AF65-F5344CB8AC3E}">
        <p14:creationId xmlns:p14="http://schemas.microsoft.com/office/powerpoint/2010/main" val="3011651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457200"/>
            <a:ext cx="7499350" cy="715962"/>
          </a:xfrm>
        </p:spPr>
        <p:txBody>
          <a:bodyPr rtlCol="0">
            <a:noAutofit/>
          </a:bodyPr>
          <a:lstStyle/>
          <a:p>
            <a:pPr>
              <a:defRPr/>
            </a:pPr>
            <a:r>
              <a:rPr lang="en-US" sz="3600" b="1" dirty="0"/>
              <a:t>Leading up to the ICWA </a:t>
            </a:r>
            <a:endParaRPr lang="en-US" sz="3600" b="1" dirty="0">
              <a:solidFill>
                <a:schemeClr val="tx2">
                  <a:satMod val="130000"/>
                </a:schemeClr>
              </a:solidFill>
            </a:endParaRPr>
          </a:p>
        </p:txBody>
      </p:sp>
      <p:sp>
        <p:nvSpPr>
          <p:cNvPr id="3" name="Content Placeholder 2"/>
          <p:cNvSpPr>
            <a:spLocks noGrp="1"/>
          </p:cNvSpPr>
          <p:nvPr>
            <p:ph idx="1"/>
          </p:nvPr>
        </p:nvSpPr>
        <p:spPr>
          <a:xfrm>
            <a:off x="2743200" y="1143000"/>
            <a:ext cx="7727950" cy="5029200"/>
          </a:xfrm>
        </p:spPr>
        <p:txBody>
          <a:bodyPr rtlCol="0">
            <a:normAutofit fontScale="92500" lnSpcReduction="10000"/>
          </a:bodyPr>
          <a:lstStyle/>
          <a:p>
            <a:pPr marL="0" indent="0">
              <a:buNone/>
              <a:defRPr/>
            </a:pPr>
            <a:r>
              <a:rPr lang="en-US" sz="3000" b="1" dirty="0"/>
              <a:t>1969 &amp; 1974 Association on American Indian Affairs Studies</a:t>
            </a:r>
          </a:p>
          <a:p>
            <a:pPr marL="0" indent="0">
              <a:buNone/>
              <a:defRPr/>
            </a:pPr>
            <a:endParaRPr lang="en-US" sz="900" b="1" dirty="0"/>
          </a:p>
          <a:p>
            <a:pPr marL="640398" lvl="1" indent="-283464">
              <a:buFont typeface="Arial" pitchFamily="34" charset="0"/>
              <a:buChar char="•"/>
              <a:defRPr/>
            </a:pPr>
            <a:r>
              <a:rPr lang="en-US" dirty="0"/>
              <a:t>25-35% of all Indian children were separated from their families, placed in foster homes, adoptive homes or institutions.</a:t>
            </a:r>
          </a:p>
          <a:p>
            <a:pPr marL="640398" lvl="1" indent="-283464">
              <a:buFont typeface="Arial" pitchFamily="34" charset="0"/>
              <a:buChar char="•"/>
              <a:defRPr/>
            </a:pPr>
            <a:r>
              <a:rPr lang="en-US" dirty="0"/>
              <a:t>The national rate of removal for Indian children was 25 times higher than non-Indian children</a:t>
            </a:r>
          </a:p>
          <a:p>
            <a:pPr marL="640398" lvl="1" indent="-283464">
              <a:buFont typeface="Arial" pitchFamily="34" charset="0"/>
              <a:buChar char="•"/>
              <a:defRPr/>
            </a:pPr>
            <a:r>
              <a:rPr lang="en-US" dirty="0"/>
              <a:t>In Wisconsin, the risk of an Indian child being separated from his or her family was </a:t>
            </a:r>
            <a:r>
              <a:rPr lang="en-US" b="1" dirty="0"/>
              <a:t>1600</a:t>
            </a:r>
            <a:r>
              <a:rPr lang="en-US" dirty="0"/>
              <a:t> times higher than for non-Indian child.</a:t>
            </a:r>
          </a:p>
          <a:p>
            <a:pPr marL="640398" lvl="1" indent="-283464">
              <a:buFont typeface="Arial" pitchFamily="34" charset="0"/>
              <a:buChar char="•"/>
              <a:defRPr/>
            </a:pPr>
            <a:r>
              <a:rPr lang="en-US" dirty="0"/>
              <a:t>More than 17% of school aged Indian children from reservations were living in institutional facilities.</a:t>
            </a:r>
          </a:p>
          <a:p>
            <a:pPr marL="640398" lvl="1" indent="-283464">
              <a:buFont typeface="Arial" pitchFamily="34" charset="0"/>
              <a:buChar char="•"/>
              <a:defRPr/>
            </a:pPr>
            <a:r>
              <a:rPr lang="en-US" dirty="0"/>
              <a:t>85% of all Indian children in foster homes were in non-Indian homes.</a:t>
            </a:r>
          </a:p>
          <a:p>
            <a:pPr marL="365760" indent="-283464">
              <a:buFont typeface="Arial" pitchFamily="34" charset="0"/>
              <a:buChar char="•"/>
              <a:defRPr/>
            </a:pPr>
            <a:endParaRPr lang="en-US" dirty="0"/>
          </a:p>
          <a:p>
            <a:pPr marL="365760" indent="-283464">
              <a:buFont typeface="Arial" pitchFamily="34" charset="0"/>
              <a:buChar char="•"/>
              <a:defRPr/>
            </a:pPr>
            <a:endParaRPr lang="en-US" dirty="0"/>
          </a:p>
        </p:txBody>
      </p:sp>
      <p:sp>
        <p:nvSpPr>
          <p:cNvPr id="6" name="Slide Number Placeholder 5"/>
          <p:cNvSpPr>
            <a:spLocks noGrp="1"/>
          </p:cNvSpPr>
          <p:nvPr>
            <p:ph type="sldNum" sz="quarter" idx="12"/>
          </p:nvPr>
        </p:nvSpPr>
        <p:spPr/>
        <p:txBody>
          <a:bodyPr/>
          <a:lstStyle/>
          <a:p>
            <a:pPr>
              <a:defRPr/>
            </a:pPr>
            <a:fld id="{3C9DA3CC-414F-4C60-AE78-A8F3EB5C4D39}" type="slidenum">
              <a:rPr lang="en-US">
                <a:solidFill>
                  <a:srgbClr val="000000"/>
                </a:solidFill>
                <a:latin typeface="Constantia"/>
              </a:rPr>
              <a:pPr>
                <a:defRPr/>
              </a:pPr>
              <a:t>10</a:t>
            </a:fld>
            <a:endParaRPr lang="en-US">
              <a:solidFill>
                <a:srgbClr val="000000"/>
              </a:solidFill>
              <a:latin typeface="Constantia"/>
            </a:endParaRPr>
          </a:p>
        </p:txBody>
      </p:sp>
      <p:pic>
        <p:nvPicPr>
          <p:cNvPr id="7"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2006501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9650" y="274638"/>
            <a:ext cx="8178800" cy="1173162"/>
          </a:xfrm>
        </p:spPr>
        <p:txBody>
          <a:bodyPr rtlCol="0">
            <a:noAutofit/>
          </a:bodyPr>
          <a:lstStyle/>
          <a:p>
            <a:pPr>
              <a:defRPr/>
            </a:pPr>
            <a:r>
              <a:rPr lang="en-US" sz="3000" b="1" dirty="0">
                <a:solidFill>
                  <a:schemeClr val="tx2">
                    <a:satMod val="130000"/>
                  </a:schemeClr>
                </a:solidFill>
              </a:rPr>
              <a:t>Association on American Indian Affairs </a:t>
            </a:r>
            <a:br>
              <a:rPr lang="en-US" sz="3200" b="1" dirty="0">
                <a:solidFill>
                  <a:schemeClr val="tx2">
                    <a:satMod val="130000"/>
                  </a:schemeClr>
                </a:solidFill>
              </a:rPr>
            </a:br>
            <a:r>
              <a:rPr lang="en-US" sz="3200" b="1" dirty="0">
                <a:solidFill>
                  <a:schemeClr val="tx2">
                    <a:satMod val="130000"/>
                  </a:schemeClr>
                </a:solidFill>
              </a:rPr>
              <a:t>Conclusion of 1969 &amp; 1974 Studies</a:t>
            </a:r>
            <a:endParaRPr lang="en-US" sz="3000" b="1" dirty="0">
              <a:solidFill>
                <a:schemeClr val="tx2">
                  <a:satMod val="130000"/>
                </a:schemeClr>
              </a:solidFill>
            </a:endParaRPr>
          </a:p>
        </p:txBody>
      </p:sp>
      <p:sp>
        <p:nvSpPr>
          <p:cNvPr id="3" name="Content Placeholder 2"/>
          <p:cNvSpPr>
            <a:spLocks noGrp="1"/>
          </p:cNvSpPr>
          <p:nvPr>
            <p:ph idx="1"/>
          </p:nvPr>
        </p:nvSpPr>
        <p:spPr>
          <a:xfrm>
            <a:off x="2438400" y="1524000"/>
            <a:ext cx="8020050" cy="4343400"/>
          </a:xfrm>
        </p:spPr>
        <p:txBody>
          <a:bodyPr rtlCol="0">
            <a:normAutofit fontScale="77500" lnSpcReduction="20000"/>
          </a:bodyPr>
          <a:lstStyle/>
          <a:p>
            <a:pPr marL="0" indent="0">
              <a:buNone/>
              <a:defRPr/>
            </a:pPr>
            <a:r>
              <a:rPr lang="en-US" sz="3600" dirty="0"/>
              <a:t>Only 1% were removed because of abuse.  99% were based on “neglect” or “social deprivation.”</a:t>
            </a:r>
          </a:p>
          <a:p>
            <a:pPr marL="0" indent="0">
              <a:buNone/>
              <a:defRPr/>
            </a:pPr>
            <a:endParaRPr lang="en-US" sz="3600" dirty="0"/>
          </a:p>
          <a:p>
            <a:pPr marL="365760" indent="-283464">
              <a:defRPr/>
            </a:pPr>
            <a:r>
              <a:rPr lang="en-US" sz="3100" dirty="0"/>
              <a:t>Examples of “neglect” or “social deprivation” – </a:t>
            </a:r>
          </a:p>
          <a:p>
            <a:pPr marL="365760" indent="-283464">
              <a:defRPr/>
            </a:pPr>
            <a:endParaRPr lang="en-US" sz="1000" dirty="0"/>
          </a:p>
          <a:p>
            <a:pPr marL="640398" lvl="1" indent="-283464">
              <a:defRPr/>
            </a:pPr>
            <a:r>
              <a:rPr lang="en-US" sz="2600" i="1" dirty="0"/>
              <a:t>An Indian reservation was deemed an unsuitable place to rear a child</a:t>
            </a:r>
          </a:p>
          <a:p>
            <a:pPr marL="640398" lvl="1" indent="-283464">
              <a:defRPr/>
            </a:pPr>
            <a:r>
              <a:rPr lang="en-US" sz="2600" i="1" dirty="0"/>
              <a:t>Adoptive parents were seen as being able to provide a better home</a:t>
            </a:r>
            <a:endParaRPr lang="en-US" sz="2600" dirty="0"/>
          </a:p>
          <a:p>
            <a:pPr marL="640398" lvl="1" indent="-283464">
              <a:defRPr/>
            </a:pPr>
            <a:r>
              <a:rPr lang="en-US" sz="2600" i="1" dirty="0"/>
              <a:t>Family sending children to tribal school rather than public school</a:t>
            </a:r>
            <a:endParaRPr lang="en-US" sz="2600" dirty="0"/>
          </a:p>
          <a:p>
            <a:pPr marL="640398" lvl="1" indent="-283464">
              <a:defRPr/>
            </a:pPr>
            <a:r>
              <a:rPr lang="en-US" sz="2600" i="1" dirty="0"/>
              <a:t>Mother was being “indiscreet”</a:t>
            </a:r>
            <a:r>
              <a:rPr lang="en-US" sz="2600" dirty="0"/>
              <a:t> </a:t>
            </a:r>
          </a:p>
          <a:p>
            <a:pPr marL="640398" lvl="1" indent="-283464">
              <a:defRPr/>
            </a:pPr>
            <a:r>
              <a:rPr lang="en-US" sz="2600" i="1" dirty="0"/>
              <a:t>Poverty, poor housing, lack of modern plumbing, overcrowding</a:t>
            </a:r>
            <a:endParaRPr lang="en-US" sz="2600" dirty="0"/>
          </a:p>
          <a:p>
            <a:pPr marL="640398" lvl="1" indent="-283464">
              <a:defRPr/>
            </a:pPr>
            <a:r>
              <a:rPr lang="en-US" sz="2600" i="1" dirty="0"/>
              <a:t>Alcohol abuse, applied against Indian parents where it was not applied against non-Indian parents</a:t>
            </a:r>
          </a:p>
          <a:p>
            <a:pPr marL="640398" lvl="1" indent="-283464">
              <a:defRPr/>
            </a:pPr>
            <a:endParaRPr lang="en-US" sz="500" dirty="0"/>
          </a:p>
          <a:p>
            <a:pPr marL="640398" lvl="1" indent="-283464">
              <a:defRPr/>
            </a:pPr>
            <a:endParaRPr lang="en-US" dirty="0"/>
          </a:p>
        </p:txBody>
      </p:sp>
      <p:sp>
        <p:nvSpPr>
          <p:cNvPr id="6" name="Slide Number Placeholder 5"/>
          <p:cNvSpPr>
            <a:spLocks noGrp="1"/>
          </p:cNvSpPr>
          <p:nvPr>
            <p:ph type="sldNum" sz="quarter" idx="12"/>
          </p:nvPr>
        </p:nvSpPr>
        <p:spPr/>
        <p:txBody>
          <a:bodyPr/>
          <a:lstStyle/>
          <a:p>
            <a:pPr>
              <a:defRPr/>
            </a:pPr>
            <a:fld id="{3C9DA3CC-414F-4C60-AE78-A8F3EB5C4D39}" type="slidenum">
              <a:rPr lang="en-US">
                <a:solidFill>
                  <a:srgbClr val="000000"/>
                </a:solidFill>
                <a:latin typeface="Constantia"/>
              </a:rPr>
              <a:pPr>
                <a:defRPr/>
              </a:pPr>
              <a:t>11</a:t>
            </a:fld>
            <a:endParaRPr lang="en-US">
              <a:solidFill>
                <a:srgbClr val="000000"/>
              </a:solidFill>
              <a:latin typeface="Constantia"/>
            </a:endParaRPr>
          </a:p>
        </p:txBody>
      </p:sp>
      <p:pic>
        <p:nvPicPr>
          <p:cNvPr id="7"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3406056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704088"/>
            <a:ext cx="7848600" cy="819912"/>
          </a:xfrm>
        </p:spPr>
        <p:txBody>
          <a:bodyPr rtlCol="0">
            <a:normAutofit/>
          </a:bodyPr>
          <a:lstStyle/>
          <a:p>
            <a:pPr>
              <a:defRPr/>
            </a:pPr>
            <a:r>
              <a:rPr lang="en-US" sz="3600" b="1" dirty="0">
                <a:solidFill>
                  <a:schemeClr val="tx2">
                    <a:satMod val="130000"/>
                  </a:schemeClr>
                </a:solidFill>
              </a:rPr>
              <a:t>Other Findings of AAIA Studies</a:t>
            </a:r>
          </a:p>
        </p:txBody>
      </p:sp>
      <p:sp>
        <p:nvSpPr>
          <p:cNvPr id="21507" name="Content Placeholder 2"/>
          <p:cNvSpPr>
            <a:spLocks noGrp="1"/>
          </p:cNvSpPr>
          <p:nvPr>
            <p:ph idx="1"/>
          </p:nvPr>
        </p:nvSpPr>
        <p:spPr>
          <a:xfrm>
            <a:off x="2438400" y="1981200"/>
            <a:ext cx="7956550" cy="3581400"/>
          </a:xfrm>
        </p:spPr>
        <p:txBody>
          <a:bodyPr/>
          <a:lstStyle/>
          <a:p>
            <a:pPr eaLnBrk="1" hangingPunct="1"/>
            <a:r>
              <a:rPr lang="en-US" dirty="0"/>
              <a:t>Responsible tribal authorities and Indian community agencies not being consulted or informed when children were being removed</a:t>
            </a:r>
          </a:p>
          <a:p>
            <a:pPr eaLnBrk="1" hangingPunct="1"/>
            <a:r>
              <a:rPr lang="en-US" dirty="0"/>
              <a:t>Public officials involved were unfamiliar with, and often disdainful of, Indian culture and society.</a:t>
            </a:r>
            <a:endParaRPr lang="en-US" sz="2400" dirty="0"/>
          </a:p>
          <a:p>
            <a:pPr eaLnBrk="1" hangingPunct="1"/>
            <a:r>
              <a:rPr lang="en-US" dirty="0"/>
              <a:t>Children with Indian custodians rather than parents had even fewer protections.</a:t>
            </a:r>
          </a:p>
          <a:p>
            <a:pPr eaLnBrk="1" hangingPunct="1"/>
            <a:endParaRPr lang="en-US" dirty="0"/>
          </a:p>
        </p:txBody>
      </p:sp>
      <p:sp>
        <p:nvSpPr>
          <p:cNvPr id="5" name="Slide Number Placeholder 4"/>
          <p:cNvSpPr>
            <a:spLocks noGrp="1"/>
          </p:cNvSpPr>
          <p:nvPr>
            <p:ph type="sldNum" sz="quarter" idx="12"/>
          </p:nvPr>
        </p:nvSpPr>
        <p:spPr/>
        <p:txBody>
          <a:bodyPr/>
          <a:lstStyle/>
          <a:p>
            <a:pPr>
              <a:defRPr/>
            </a:pPr>
            <a:fld id="{3C9DA3CC-414F-4C60-AE78-A8F3EB5C4D39}" type="slidenum">
              <a:rPr lang="en-US">
                <a:solidFill>
                  <a:srgbClr val="000000"/>
                </a:solidFill>
                <a:latin typeface="Constantia"/>
              </a:rPr>
              <a:pPr>
                <a:defRPr/>
              </a:pPr>
              <a:t>12</a:t>
            </a:fld>
            <a:endParaRPr lang="en-US">
              <a:solidFill>
                <a:srgbClr val="000000"/>
              </a:solidFill>
              <a:latin typeface="Constantia"/>
            </a:endParaRPr>
          </a:p>
        </p:txBody>
      </p:sp>
      <p:pic>
        <p:nvPicPr>
          <p:cNvPr id="6"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275133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1B8CF43-120E-40E1-924B-E2F54FC3FFC8}" type="slidenum">
              <a:rPr lang="en-US" altLang="en-US">
                <a:solidFill>
                  <a:prstClr val="black"/>
                </a:solidFill>
              </a:rPr>
              <a:pPr eaLnBrk="1" hangingPunct="1"/>
              <a:t>13</a:t>
            </a:fld>
            <a:endParaRPr lang="en-US" altLang="en-US">
              <a:solidFill>
                <a:prstClr val="black"/>
              </a:solidFill>
            </a:endParaRPr>
          </a:p>
        </p:txBody>
      </p:sp>
      <p:sp>
        <p:nvSpPr>
          <p:cNvPr id="75779" name="Rectangle 2"/>
          <p:cNvSpPr>
            <a:spLocks noGrp="1" noChangeArrowheads="1"/>
          </p:cNvSpPr>
          <p:nvPr>
            <p:ph type="title"/>
          </p:nvPr>
        </p:nvSpPr>
        <p:spPr>
          <a:xfrm>
            <a:off x="2438400" y="704088"/>
            <a:ext cx="7772400" cy="896112"/>
          </a:xfrm>
        </p:spPr>
        <p:txBody>
          <a:bodyPr>
            <a:normAutofit fontScale="90000"/>
          </a:bodyPr>
          <a:lstStyle/>
          <a:p>
            <a:pPr eaLnBrk="1" hangingPunct="1"/>
            <a:r>
              <a:rPr lang="en-US" altLang="en-US" dirty="0"/>
              <a:t>Indian Child Welfare Act of 1978</a:t>
            </a:r>
          </a:p>
        </p:txBody>
      </p:sp>
      <p:sp>
        <p:nvSpPr>
          <p:cNvPr id="75780" name="Rectangle 3"/>
          <p:cNvSpPr>
            <a:spLocks noGrp="1" noChangeArrowheads="1"/>
          </p:cNvSpPr>
          <p:nvPr>
            <p:ph type="body" idx="1"/>
          </p:nvPr>
        </p:nvSpPr>
        <p:spPr>
          <a:xfrm>
            <a:off x="2362200" y="1935480"/>
            <a:ext cx="7848600" cy="4389120"/>
          </a:xfrm>
        </p:spPr>
        <p:txBody>
          <a:bodyPr>
            <a:normAutofit lnSpcReduction="10000"/>
          </a:bodyPr>
          <a:lstStyle/>
          <a:p>
            <a:pPr>
              <a:lnSpc>
                <a:spcPct val="80000"/>
              </a:lnSpc>
            </a:pPr>
            <a:r>
              <a:rPr lang="en-US" altLang="en-US" sz="2400" dirty="0"/>
              <a:t>To protect the best interests of Indian children and to promote the stability and security of Indian tribes and families</a:t>
            </a:r>
          </a:p>
          <a:p>
            <a:pPr>
              <a:lnSpc>
                <a:spcPct val="80000"/>
              </a:lnSpc>
            </a:pPr>
            <a:endParaRPr lang="en-US" altLang="en-US" sz="2400" dirty="0"/>
          </a:p>
          <a:p>
            <a:pPr eaLnBrk="1" hangingPunct="1">
              <a:lnSpc>
                <a:spcPct val="80000"/>
              </a:lnSpc>
            </a:pPr>
            <a:r>
              <a:rPr lang="en-US" altLang="en-US" sz="2400" dirty="0"/>
              <a:t>Prevent the unwarranted breakup of American Indian families </a:t>
            </a:r>
          </a:p>
          <a:p>
            <a:pPr eaLnBrk="1" hangingPunct="1">
              <a:lnSpc>
                <a:spcPct val="80000"/>
              </a:lnSpc>
            </a:pPr>
            <a:endParaRPr lang="en-US" altLang="en-US" sz="2400" dirty="0"/>
          </a:p>
          <a:p>
            <a:pPr eaLnBrk="1" hangingPunct="1">
              <a:lnSpc>
                <a:spcPct val="80000"/>
              </a:lnSpc>
            </a:pPr>
            <a:r>
              <a:rPr lang="en-US" altLang="en-US" sz="2400" dirty="0"/>
              <a:t>Recognize tribal jurisdiction to make custody decisions involving the removal of Indian children </a:t>
            </a:r>
          </a:p>
          <a:p>
            <a:pPr eaLnBrk="1" hangingPunct="1">
              <a:lnSpc>
                <a:spcPct val="80000"/>
              </a:lnSpc>
            </a:pPr>
            <a:endParaRPr lang="en-US" altLang="en-US" sz="2400" dirty="0"/>
          </a:p>
          <a:p>
            <a:pPr eaLnBrk="1" hangingPunct="1">
              <a:lnSpc>
                <a:spcPct val="80000"/>
              </a:lnSpc>
            </a:pPr>
            <a:r>
              <a:rPr lang="en-US" altLang="en-US" sz="2400" dirty="0"/>
              <a:t>Establish minimum federal standards that county and/or state courts must follow when Indian children are removed from their homes for foster care, TPR, pre-adoption, or adoption </a:t>
            </a:r>
          </a:p>
        </p:txBody>
      </p:sp>
      <p:pic>
        <p:nvPicPr>
          <p:cNvPr id="6" name="Picture 2" descr="AppliqueBlueandGreen.JPG"/>
          <p:cNvPicPr>
            <a:picLocks noChangeAspect="1"/>
          </p:cNvPicPr>
          <p:nvPr/>
        </p:nvPicPr>
        <p:blipFill>
          <a:blip r:embed="rId2"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695829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1EE95-4A2B-3BFA-7481-E637D698A4C9}"/>
              </a:ext>
            </a:extLst>
          </p:cNvPr>
          <p:cNvSpPr>
            <a:spLocks noGrp="1"/>
          </p:cNvSpPr>
          <p:nvPr>
            <p:ph type="title"/>
          </p:nvPr>
        </p:nvSpPr>
        <p:spPr/>
        <p:txBody>
          <a:bodyPr/>
          <a:lstStyle/>
          <a:p>
            <a:r>
              <a:rPr lang="en-US" dirty="0"/>
              <a:t>Sensory Learning</a:t>
            </a:r>
          </a:p>
        </p:txBody>
      </p:sp>
      <p:sp>
        <p:nvSpPr>
          <p:cNvPr id="3" name="Content Placeholder 2">
            <a:extLst>
              <a:ext uri="{FF2B5EF4-FFF2-40B4-BE49-F238E27FC236}">
                <a16:creationId xmlns:a16="http://schemas.microsoft.com/office/drawing/2014/main" id="{566F640E-AFA0-510E-3653-2F0AE613456F}"/>
              </a:ext>
            </a:extLst>
          </p:cNvPr>
          <p:cNvSpPr>
            <a:spLocks noGrp="1"/>
          </p:cNvSpPr>
          <p:nvPr>
            <p:ph idx="1"/>
          </p:nvPr>
        </p:nvSpPr>
        <p:spPr/>
        <p:txBody>
          <a:bodyPr/>
          <a:lstStyle/>
          <a:p>
            <a:r>
              <a:rPr lang="en-US"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How the US stole thousands of Native American children – YouTube</a:t>
            </a:r>
            <a:endParaRPr lang="en-US" sz="1800"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r>
              <a:rPr lang="en-US" sz="1800" dirty="0"/>
              <a:t>Tiers of Trauma Image</a:t>
            </a:r>
          </a:p>
          <a:p>
            <a:pPr marL="0" indent="0">
              <a:buNone/>
            </a:pPr>
            <a:endParaRPr lang="en-US" dirty="0"/>
          </a:p>
        </p:txBody>
      </p:sp>
      <p:sp>
        <p:nvSpPr>
          <p:cNvPr id="4" name="Footer Placeholder 3">
            <a:extLst>
              <a:ext uri="{FF2B5EF4-FFF2-40B4-BE49-F238E27FC236}">
                <a16:creationId xmlns:a16="http://schemas.microsoft.com/office/drawing/2014/main" id="{C9CCD1C2-8982-EEFC-67C7-9BB928086B89}"/>
              </a:ext>
            </a:extLst>
          </p:cNvPr>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5" name="Slide Number Placeholder 4">
            <a:extLst>
              <a:ext uri="{FF2B5EF4-FFF2-40B4-BE49-F238E27FC236}">
                <a16:creationId xmlns:a16="http://schemas.microsoft.com/office/drawing/2014/main" id="{A6545138-E6C0-5D74-5B5C-91079FBDE4CC}"/>
              </a:ext>
            </a:extLst>
          </p:cNvPr>
          <p:cNvSpPr>
            <a:spLocks noGrp="1"/>
          </p:cNvSpPr>
          <p:nvPr>
            <p:ph type="sldNum" sz="quarter" idx="12"/>
          </p:nvPr>
        </p:nvSpPr>
        <p:spPr/>
        <p:txBody>
          <a:bodyPr/>
          <a:lstStyle/>
          <a:p>
            <a:pPr>
              <a:defRPr/>
            </a:pPr>
            <a:fld id="{23AD811E-31FF-41D6-BCAF-004EA6E8A767}"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2806588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AFA1-DEB9-9D4E-1E46-409CDE23D780}"/>
              </a:ext>
            </a:extLst>
          </p:cNvPr>
          <p:cNvSpPr>
            <a:spLocks noGrp="1"/>
          </p:cNvSpPr>
          <p:nvPr>
            <p:ph type="title"/>
          </p:nvPr>
        </p:nvSpPr>
        <p:spPr/>
        <p:txBody>
          <a:bodyPr/>
          <a:lstStyle/>
          <a:p>
            <a:r>
              <a:rPr lang="en-US" dirty="0"/>
              <a:t>What do we do from here?</a:t>
            </a:r>
          </a:p>
        </p:txBody>
      </p:sp>
      <p:sp>
        <p:nvSpPr>
          <p:cNvPr id="3" name="Content Placeholder 2">
            <a:extLst>
              <a:ext uri="{FF2B5EF4-FFF2-40B4-BE49-F238E27FC236}">
                <a16:creationId xmlns:a16="http://schemas.microsoft.com/office/drawing/2014/main" id="{4D7FE3A8-EB01-9060-CF03-569ABBD4E4F4}"/>
              </a:ext>
            </a:extLst>
          </p:cNvPr>
          <p:cNvSpPr>
            <a:spLocks noGrp="1"/>
          </p:cNvSpPr>
          <p:nvPr>
            <p:ph idx="1"/>
          </p:nvPr>
        </p:nvSpPr>
        <p:spPr/>
        <p:txBody>
          <a:bodyPr/>
          <a:lstStyle/>
          <a:p>
            <a:r>
              <a:rPr lang="en-US" dirty="0"/>
              <a:t>Tribal communities &amp; resources</a:t>
            </a:r>
          </a:p>
          <a:p>
            <a:r>
              <a:rPr lang="en-US" dirty="0"/>
              <a:t>Tribal parenting programs</a:t>
            </a:r>
          </a:p>
        </p:txBody>
      </p:sp>
      <p:sp>
        <p:nvSpPr>
          <p:cNvPr id="4" name="Footer Placeholder 3">
            <a:extLst>
              <a:ext uri="{FF2B5EF4-FFF2-40B4-BE49-F238E27FC236}">
                <a16:creationId xmlns:a16="http://schemas.microsoft.com/office/drawing/2014/main" id="{40360F88-1C4D-86E8-D1AE-9822269E7EF9}"/>
              </a:ext>
            </a:extLst>
          </p:cNvPr>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5" name="Slide Number Placeholder 4">
            <a:extLst>
              <a:ext uri="{FF2B5EF4-FFF2-40B4-BE49-F238E27FC236}">
                <a16:creationId xmlns:a16="http://schemas.microsoft.com/office/drawing/2014/main" id="{2B9DA5AC-4C79-3CCF-9BD1-EB6710F2F9F3}"/>
              </a:ext>
            </a:extLst>
          </p:cNvPr>
          <p:cNvSpPr>
            <a:spLocks noGrp="1"/>
          </p:cNvSpPr>
          <p:nvPr>
            <p:ph type="sldNum" sz="quarter" idx="12"/>
          </p:nvPr>
        </p:nvSpPr>
        <p:spPr/>
        <p:txBody>
          <a:bodyPr/>
          <a:lstStyle/>
          <a:p>
            <a:pPr>
              <a:defRPr/>
            </a:pPr>
            <a:fld id="{23AD811E-31FF-41D6-BCAF-004EA6E8A767}"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2075686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F6802-0BF4-D2E0-53AB-7E87E2ABF372}"/>
              </a:ext>
            </a:extLst>
          </p:cNvPr>
          <p:cNvSpPr>
            <a:spLocks noGrp="1"/>
          </p:cNvSpPr>
          <p:nvPr>
            <p:ph type="title"/>
          </p:nvPr>
        </p:nvSpPr>
        <p:spPr/>
        <p:txBody>
          <a:bodyPr/>
          <a:lstStyle/>
          <a:p>
            <a:r>
              <a:rPr lang="en-US" dirty="0"/>
              <a:t>Conversation</a:t>
            </a:r>
          </a:p>
        </p:txBody>
      </p:sp>
      <p:sp>
        <p:nvSpPr>
          <p:cNvPr id="3" name="Content Placeholder 2">
            <a:extLst>
              <a:ext uri="{FF2B5EF4-FFF2-40B4-BE49-F238E27FC236}">
                <a16:creationId xmlns:a16="http://schemas.microsoft.com/office/drawing/2014/main" id="{558EC818-6E67-789F-FED6-9E0CF44A10E1}"/>
              </a:ext>
            </a:extLst>
          </p:cNvPr>
          <p:cNvSpPr>
            <a:spLocks noGrp="1"/>
          </p:cNvSpPr>
          <p:nvPr>
            <p:ph idx="1"/>
          </p:nvPr>
        </p:nvSpPr>
        <p:spPr/>
        <p:txBody>
          <a:bodyPr/>
          <a:lstStyle/>
          <a:p>
            <a:r>
              <a:rPr lang="en-US" dirty="0"/>
              <a:t>Questions?</a:t>
            </a:r>
          </a:p>
          <a:p>
            <a:r>
              <a:rPr lang="en-US" dirty="0"/>
              <a:t>Thoughts &amp; Comments</a:t>
            </a:r>
          </a:p>
        </p:txBody>
      </p:sp>
      <p:sp>
        <p:nvSpPr>
          <p:cNvPr id="4" name="Footer Placeholder 3">
            <a:extLst>
              <a:ext uri="{FF2B5EF4-FFF2-40B4-BE49-F238E27FC236}">
                <a16:creationId xmlns:a16="http://schemas.microsoft.com/office/drawing/2014/main" id="{2B5A7CF9-8A40-9902-8A4A-7F4730E76A5A}"/>
              </a:ext>
            </a:extLst>
          </p:cNvPr>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5" name="Slide Number Placeholder 4">
            <a:extLst>
              <a:ext uri="{FF2B5EF4-FFF2-40B4-BE49-F238E27FC236}">
                <a16:creationId xmlns:a16="http://schemas.microsoft.com/office/drawing/2014/main" id="{CB56A7DA-1512-D09D-67DE-6B6314A75598}"/>
              </a:ext>
            </a:extLst>
          </p:cNvPr>
          <p:cNvSpPr>
            <a:spLocks noGrp="1"/>
          </p:cNvSpPr>
          <p:nvPr>
            <p:ph type="sldNum" sz="quarter" idx="12"/>
          </p:nvPr>
        </p:nvSpPr>
        <p:spPr/>
        <p:txBody>
          <a:bodyPr/>
          <a:lstStyle/>
          <a:p>
            <a:pPr>
              <a:defRPr/>
            </a:pPr>
            <a:fld id="{23AD811E-31FF-41D6-BCAF-004EA6E8A767}"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2062098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28BF8-F6BF-5E19-EB34-8847F816EAAA}"/>
              </a:ext>
            </a:extLst>
          </p:cNvPr>
          <p:cNvSpPr>
            <a:spLocks noGrp="1"/>
          </p:cNvSpPr>
          <p:nvPr>
            <p:ph type="title"/>
          </p:nvPr>
        </p:nvSpPr>
        <p:spPr/>
        <p:txBody>
          <a:bodyPr/>
          <a:lstStyle/>
          <a:p>
            <a:r>
              <a:rPr lang="en-US" dirty="0" err="1"/>
              <a:t>Yaw^ko</a:t>
            </a:r>
            <a:r>
              <a:rPr lang="en-US" dirty="0"/>
              <a:t> / </a:t>
            </a:r>
            <a:r>
              <a:rPr lang="en-US" dirty="0" err="1"/>
              <a:t>Miigwetch</a:t>
            </a:r>
            <a:endParaRPr lang="en-US" dirty="0"/>
          </a:p>
        </p:txBody>
      </p:sp>
      <p:sp>
        <p:nvSpPr>
          <p:cNvPr id="3" name="Content Placeholder 2">
            <a:extLst>
              <a:ext uri="{FF2B5EF4-FFF2-40B4-BE49-F238E27FC236}">
                <a16:creationId xmlns:a16="http://schemas.microsoft.com/office/drawing/2014/main" id="{183D4708-FAD1-D88E-B15E-7FB0DB909429}"/>
              </a:ext>
            </a:extLst>
          </p:cNvPr>
          <p:cNvSpPr>
            <a:spLocks noGrp="1"/>
          </p:cNvSpPr>
          <p:nvPr>
            <p:ph idx="1"/>
          </p:nvPr>
        </p:nvSpPr>
        <p:spPr/>
        <p:txBody>
          <a:bodyPr/>
          <a:lstStyle/>
          <a:p>
            <a:r>
              <a:rPr lang="en-US" dirty="0"/>
              <a:t>Sage &amp; Sweetgrass</a:t>
            </a:r>
          </a:p>
          <a:p>
            <a:r>
              <a:rPr lang="en-US" dirty="0"/>
              <a:t>Books &amp; resources</a:t>
            </a:r>
          </a:p>
          <a:p>
            <a:r>
              <a:rPr lang="en-US" dirty="0"/>
              <a:t>Thank you! </a:t>
            </a:r>
          </a:p>
          <a:p>
            <a:r>
              <a:rPr lang="en-US" dirty="0"/>
              <a:t>Safe travels home </a:t>
            </a:r>
            <a:r>
              <a:rPr lang="en-US" dirty="0">
                <a:sym typeface="Wingdings" panose="05000000000000000000" pitchFamily="2" charset="2"/>
              </a:rPr>
              <a:t> </a:t>
            </a:r>
            <a:endParaRPr lang="en-US" dirty="0"/>
          </a:p>
        </p:txBody>
      </p:sp>
      <p:sp>
        <p:nvSpPr>
          <p:cNvPr id="4" name="Footer Placeholder 3">
            <a:extLst>
              <a:ext uri="{FF2B5EF4-FFF2-40B4-BE49-F238E27FC236}">
                <a16:creationId xmlns:a16="http://schemas.microsoft.com/office/drawing/2014/main" id="{F4B7F62C-0D7B-3892-F3C5-D9952C880231}"/>
              </a:ext>
            </a:extLst>
          </p:cNvPr>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5" name="Slide Number Placeholder 4">
            <a:extLst>
              <a:ext uri="{FF2B5EF4-FFF2-40B4-BE49-F238E27FC236}">
                <a16:creationId xmlns:a16="http://schemas.microsoft.com/office/drawing/2014/main" id="{1CC63F00-FE3C-54E0-4EDB-92E1A9BF8225}"/>
              </a:ext>
            </a:extLst>
          </p:cNvPr>
          <p:cNvSpPr>
            <a:spLocks noGrp="1"/>
          </p:cNvSpPr>
          <p:nvPr>
            <p:ph type="sldNum" sz="quarter" idx="12"/>
          </p:nvPr>
        </p:nvSpPr>
        <p:spPr/>
        <p:txBody>
          <a:bodyPr/>
          <a:lstStyle/>
          <a:p>
            <a:pPr>
              <a:defRPr/>
            </a:pPr>
            <a:fld id="{23AD811E-31FF-41D6-BCAF-004EA6E8A767}"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3058402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8E7D-6090-5189-C485-3BEFE6B856A5}"/>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87C32BC0-42DD-7BC8-9C2A-CDDD27113759}"/>
              </a:ext>
            </a:extLst>
          </p:cNvPr>
          <p:cNvSpPr>
            <a:spLocks noGrp="1"/>
          </p:cNvSpPr>
          <p:nvPr>
            <p:ph idx="1"/>
          </p:nvPr>
        </p:nvSpPr>
        <p:spPr/>
        <p:txBody>
          <a:bodyPr/>
          <a:lstStyle/>
          <a:p>
            <a:r>
              <a:rPr lang="en-US" dirty="0">
                <a:effectLst/>
                <a:ea typeface="Calibri" panose="020F0502020204030204" pitchFamily="34" charset="0"/>
              </a:rPr>
              <a:t>At the end of this session participants will: </a:t>
            </a:r>
          </a:p>
          <a:p>
            <a:pPr marL="708660" lvl="1" indent="-342900">
              <a:lnSpc>
                <a:spcPct val="105000"/>
              </a:lnSpc>
              <a:spcBef>
                <a:spcPts val="0"/>
              </a:spcBef>
              <a:buFont typeface="Symbol" panose="05050102010706020507" pitchFamily="18" charset="2"/>
              <a:buChar char=""/>
            </a:pPr>
            <a:endParaRPr lang="en-US" sz="2000" dirty="0">
              <a:ea typeface="Times New Roman" panose="02020603050405020304" pitchFamily="18" charset="0"/>
            </a:endParaRPr>
          </a:p>
          <a:p>
            <a:pPr marL="708660" lvl="1" indent="-342900">
              <a:lnSpc>
                <a:spcPct val="105000"/>
              </a:lnSpc>
              <a:spcBef>
                <a:spcPts val="0"/>
              </a:spcBef>
              <a:buFont typeface="Symbol" panose="05050102010706020507" pitchFamily="18" charset="2"/>
              <a:buChar char=""/>
            </a:pPr>
            <a:r>
              <a:rPr lang="en-US" sz="2000" dirty="0">
                <a:ea typeface="Times New Roman" panose="02020603050405020304" pitchFamily="18" charset="0"/>
              </a:rPr>
              <a:t>Understand the influences of historical trauma and intergenerational grief and loss on American Indian families today</a:t>
            </a:r>
            <a:endParaRPr lang="en-US" sz="2000" dirty="0">
              <a:ea typeface="Calibri" panose="020F0502020204030204" pitchFamily="34" charset="0"/>
            </a:endParaRPr>
          </a:p>
          <a:p>
            <a:pPr marL="708660" lvl="1" indent="-342900">
              <a:lnSpc>
                <a:spcPct val="105000"/>
              </a:lnSpc>
              <a:spcBef>
                <a:spcPts val="0"/>
              </a:spcBef>
              <a:buFont typeface="Symbol" panose="05050102010706020507" pitchFamily="18" charset="2"/>
              <a:buChar char=""/>
            </a:pPr>
            <a:endParaRPr lang="en-US" sz="2000" dirty="0">
              <a:ea typeface="Times New Roman" panose="02020603050405020304" pitchFamily="18" charset="0"/>
            </a:endParaRPr>
          </a:p>
          <a:p>
            <a:pPr marL="708660" lvl="1" indent="-342900">
              <a:lnSpc>
                <a:spcPct val="105000"/>
              </a:lnSpc>
              <a:spcBef>
                <a:spcPts val="0"/>
              </a:spcBef>
              <a:buFont typeface="Symbol" panose="05050102010706020507" pitchFamily="18" charset="2"/>
              <a:buChar char=""/>
            </a:pPr>
            <a:r>
              <a:rPr lang="en-US" sz="2000" dirty="0">
                <a:ea typeface="Times New Roman" panose="02020603050405020304" pitchFamily="18" charset="0"/>
              </a:rPr>
              <a:t>Understand the impact the loss of children to the boarding schools and child welfare has had on American Indian family systems</a:t>
            </a:r>
            <a:endParaRPr lang="en-US" sz="2000" dirty="0">
              <a:ea typeface="Calibri" panose="020F0502020204030204" pitchFamily="34" charset="0"/>
            </a:endParaRPr>
          </a:p>
          <a:p>
            <a:pPr marL="708660" lvl="1" indent="-342900">
              <a:lnSpc>
                <a:spcPct val="105000"/>
              </a:lnSpc>
              <a:spcBef>
                <a:spcPts val="0"/>
              </a:spcBef>
              <a:spcAft>
                <a:spcPts val="800"/>
              </a:spcAft>
              <a:buFont typeface="Symbol" panose="05050102010706020507" pitchFamily="18" charset="2"/>
              <a:buChar char=""/>
            </a:pPr>
            <a:endParaRPr lang="en-US" sz="2000" dirty="0">
              <a:ea typeface="Times New Roman" panose="02020603050405020304" pitchFamily="18" charset="0"/>
            </a:endParaRPr>
          </a:p>
          <a:p>
            <a:pPr marL="708660" lvl="1" indent="-342900">
              <a:lnSpc>
                <a:spcPct val="105000"/>
              </a:lnSpc>
              <a:spcBef>
                <a:spcPts val="0"/>
              </a:spcBef>
              <a:spcAft>
                <a:spcPts val="800"/>
              </a:spcAft>
              <a:buFont typeface="Symbol" panose="05050102010706020507" pitchFamily="18" charset="2"/>
              <a:buChar char=""/>
            </a:pPr>
            <a:r>
              <a:rPr lang="en-US" sz="2000" dirty="0">
                <a:ea typeface="Times New Roman" panose="02020603050405020304" pitchFamily="18" charset="0"/>
              </a:rPr>
              <a:t>Learn about parenting programs intended to revitalize cultural approaches to parenting that build on resilience and promote healing.  </a:t>
            </a:r>
            <a:endParaRPr lang="en-US" sz="2000" dirty="0">
              <a:ea typeface="Calibri" panose="020F0502020204030204" pitchFamily="34" charset="0"/>
            </a:endParaRPr>
          </a:p>
          <a:p>
            <a:endParaRPr lang="en-US" dirty="0"/>
          </a:p>
        </p:txBody>
      </p:sp>
      <p:sp>
        <p:nvSpPr>
          <p:cNvPr id="5" name="Slide Number Placeholder 4">
            <a:extLst>
              <a:ext uri="{FF2B5EF4-FFF2-40B4-BE49-F238E27FC236}">
                <a16:creationId xmlns:a16="http://schemas.microsoft.com/office/drawing/2014/main" id="{D02C0D40-7008-FF3F-DB59-1F18B2208B56}"/>
              </a:ext>
            </a:extLst>
          </p:cNvPr>
          <p:cNvSpPr>
            <a:spLocks noGrp="1"/>
          </p:cNvSpPr>
          <p:nvPr>
            <p:ph type="sldNum" sz="quarter" idx="12"/>
          </p:nvPr>
        </p:nvSpPr>
        <p:spPr/>
        <p:txBody>
          <a:bodyPr/>
          <a:lstStyle/>
          <a:p>
            <a:pPr>
              <a:defRPr/>
            </a:pPr>
            <a:fld id="{23AD811E-31FF-41D6-BCAF-004EA6E8A767}" type="slidenum">
              <a:rPr lang="en-US">
                <a:solidFill>
                  <a:srgbClr val="000000"/>
                </a:solidFill>
                <a:latin typeface="Constantia"/>
              </a:rPr>
              <a:pPr>
                <a:defRPr/>
              </a:pPr>
              <a:t>2</a:t>
            </a:fld>
            <a:endParaRPr lang="en-US">
              <a:solidFill>
                <a:srgbClr val="000000"/>
              </a:solidFill>
              <a:latin typeface="Constantia"/>
            </a:endParaRPr>
          </a:p>
        </p:txBody>
      </p:sp>
    </p:spTree>
    <p:extLst>
      <p:ext uri="{BB962C8B-B14F-4D97-AF65-F5344CB8AC3E}">
        <p14:creationId xmlns:p14="http://schemas.microsoft.com/office/powerpoint/2010/main" val="234111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B1E57-5838-09E0-EF59-4E1C551280F9}"/>
              </a:ext>
            </a:extLst>
          </p:cNvPr>
          <p:cNvSpPr>
            <a:spLocks noGrp="1"/>
          </p:cNvSpPr>
          <p:nvPr>
            <p:ph type="title"/>
          </p:nvPr>
        </p:nvSpPr>
        <p:spPr/>
        <p:txBody>
          <a:bodyPr/>
          <a:lstStyle/>
          <a:p>
            <a:r>
              <a:rPr lang="en-US" dirty="0"/>
              <a:t>Sensory Learning	</a:t>
            </a:r>
          </a:p>
        </p:txBody>
      </p:sp>
      <p:sp>
        <p:nvSpPr>
          <p:cNvPr id="3" name="Content Placeholder 2">
            <a:extLst>
              <a:ext uri="{FF2B5EF4-FFF2-40B4-BE49-F238E27FC236}">
                <a16:creationId xmlns:a16="http://schemas.microsoft.com/office/drawing/2014/main" id="{0749F23B-8071-0D6D-B6D6-C712E9FF20DA}"/>
              </a:ext>
            </a:extLst>
          </p:cNvPr>
          <p:cNvSpPr>
            <a:spLocks noGrp="1"/>
          </p:cNvSpPr>
          <p:nvPr>
            <p:ph idx="1"/>
          </p:nvPr>
        </p:nvSpPr>
        <p:spPr/>
        <p:txBody>
          <a:bodyPr/>
          <a:lstStyle/>
          <a:p>
            <a:r>
              <a:rPr lang="en-US" dirty="0">
                <a:hlinkClick r:id="rId2"/>
              </a:rPr>
              <a:t>"We Shall Remain" – YouTube</a:t>
            </a:r>
            <a:endParaRPr lang="en-US" dirty="0"/>
          </a:p>
          <a:p>
            <a:r>
              <a:rPr lang="en-US" dirty="0"/>
              <a:t>Losses Exercise </a:t>
            </a:r>
          </a:p>
          <a:p>
            <a:r>
              <a:rPr lang="en-US" dirty="0"/>
              <a:t>Tiers of Trauma Image</a:t>
            </a:r>
          </a:p>
        </p:txBody>
      </p:sp>
      <p:sp>
        <p:nvSpPr>
          <p:cNvPr id="4" name="Footer Placeholder 3">
            <a:extLst>
              <a:ext uri="{FF2B5EF4-FFF2-40B4-BE49-F238E27FC236}">
                <a16:creationId xmlns:a16="http://schemas.microsoft.com/office/drawing/2014/main" id="{73562FFE-3430-0811-0BBF-A7616E9E752D}"/>
              </a:ext>
            </a:extLst>
          </p:cNvPr>
          <p:cNvSpPr>
            <a:spLocks noGrp="1"/>
          </p:cNvSpPr>
          <p:nvPr>
            <p:ph type="ftr" sz="quarter" idx="11"/>
          </p:nvPr>
        </p:nvSpPr>
        <p:spPr/>
        <p:txBody>
          <a:bodyPr/>
          <a:lstStyle/>
          <a:p>
            <a:pPr>
              <a:defRPr/>
            </a:pPr>
            <a:r>
              <a:rPr lang="en-US">
                <a:solidFill>
                  <a:srgbClr val="000000"/>
                </a:solidFill>
              </a:rPr>
              <a:t>Case Practice with American Indian Tribes, Wisconsin Child Welfare Professional Development System, Developed June 2008, Revised February 2017</a:t>
            </a:r>
          </a:p>
        </p:txBody>
      </p:sp>
      <p:sp>
        <p:nvSpPr>
          <p:cNvPr id="5" name="Slide Number Placeholder 4">
            <a:extLst>
              <a:ext uri="{FF2B5EF4-FFF2-40B4-BE49-F238E27FC236}">
                <a16:creationId xmlns:a16="http://schemas.microsoft.com/office/drawing/2014/main" id="{AE346141-3D4C-1C91-AAF9-5DC876E24BB4}"/>
              </a:ext>
            </a:extLst>
          </p:cNvPr>
          <p:cNvSpPr>
            <a:spLocks noGrp="1"/>
          </p:cNvSpPr>
          <p:nvPr>
            <p:ph type="sldNum" sz="quarter" idx="12"/>
          </p:nvPr>
        </p:nvSpPr>
        <p:spPr/>
        <p:txBody>
          <a:bodyPr/>
          <a:lstStyle/>
          <a:p>
            <a:pPr>
              <a:defRPr/>
            </a:pPr>
            <a:fld id="{23AD811E-31FF-41D6-BCAF-004EA6E8A767}"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71380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2"/>
          <p:cNvSpPr>
            <a:spLocks noGrp="1" noChangeArrowheads="1"/>
          </p:cNvSpPr>
          <p:nvPr>
            <p:ph type="title"/>
          </p:nvPr>
        </p:nvSpPr>
        <p:spPr>
          <a:xfrm>
            <a:off x="2590800" y="704088"/>
            <a:ext cx="7620000" cy="1143000"/>
          </a:xfrm>
        </p:spPr>
        <p:txBody>
          <a:bodyPr/>
          <a:lstStyle/>
          <a:p>
            <a:pPr eaLnBrk="1" hangingPunct="1"/>
            <a:r>
              <a:rPr lang="en-US" dirty="0"/>
              <a:t>Tiers of Trauma</a:t>
            </a:r>
          </a:p>
        </p:txBody>
      </p:sp>
      <p:sp>
        <p:nvSpPr>
          <p:cNvPr id="109572" name="Rectangle 3"/>
          <p:cNvSpPr>
            <a:spLocks noGrp="1" noChangeArrowheads="1"/>
          </p:cNvSpPr>
          <p:nvPr>
            <p:ph idx="1"/>
          </p:nvPr>
        </p:nvSpPr>
        <p:spPr>
          <a:xfrm>
            <a:off x="2514600" y="1935480"/>
            <a:ext cx="7696200" cy="3627120"/>
          </a:xfrm>
        </p:spPr>
        <p:txBody>
          <a:bodyPr/>
          <a:lstStyle/>
          <a:p>
            <a:pPr eaLnBrk="1" hangingPunct="1"/>
            <a:r>
              <a:rPr lang="en-US" b="1" dirty="0"/>
              <a:t>Tier Three: Boarding Schools</a:t>
            </a:r>
          </a:p>
          <a:p>
            <a:pPr lvl="1" eaLnBrk="1" hangingPunct="1"/>
            <a:r>
              <a:rPr lang="en-US" dirty="0"/>
              <a:t>American Indian children suffering various forms of abuse</a:t>
            </a:r>
          </a:p>
          <a:p>
            <a:pPr lvl="1" eaLnBrk="1" hangingPunct="1"/>
            <a:r>
              <a:rPr lang="en-US" dirty="0"/>
              <a:t>Substance abuse in parents as a result of their loss and trauma</a:t>
            </a:r>
          </a:p>
          <a:p>
            <a:pPr lvl="1" eaLnBrk="1" hangingPunct="1"/>
            <a:r>
              <a:rPr lang="en-US" dirty="0"/>
              <a:t>Repeated acts of genocide by U.S. Government by removing American Indian children from their families</a:t>
            </a:r>
          </a:p>
        </p:txBody>
      </p:sp>
      <p:sp>
        <p:nvSpPr>
          <p:cNvPr id="1095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A60DB6-8A73-40FB-9335-0955F62015C5}" type="slidenum">
              <a:rPr lang="en-US">
                <a:solidFill>
                  <a:srgbClr val="000000"/>
                </a:solidFill>
              </a:rPr>
              <a:pPr eaLnBrk="1" hangingPunct="1"/>
              <a:t>4</a:t>
            </a:fld>
            <a:endParaRPr lang="en-US">
              <a:solidFill>
                <a:srgbClr val="000000"/>
              </a:solidFill>
            </a:endParaRPr>
          </a:p>
        </p:txBody>
      </p:sp>
      <p:pic>
        <p:nvPicPr>
          <p:cNvPr id="6"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414528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3BAD295-4ED9-44C5-B5F3-7D36C3F468E5}" type="slidenum">
              <a:rPr lang="en-US">
                <a:solidFill>
                  <a:srgbClr val="000000"/>
                </a:solidFill>
              </a:rPr>
              <a:pPr eaLnBrk="1" hangingPunct="1"/>
              <a:t>5</a:t>
            </a:fld>
            <a:endParaRPr lang="en-US">
              <a:solidFill>
                <a:srgbClr val="000000"/>
              </a:solidFill>
            </a:endParaRPr>
          </a:p>
        </p:txBody>
      </p:sp>
      <p:sp>
        <p:nvSpPr>
          <p:cNvPr id="25603" name="Text Box 5"/>
          <p:cNvSpPr txBox="1">
            <a:spLocks noChangeArrowheads="1"/>
          </p:cNvSpPr>
          <p:nvPr/>
        </p:nvSpPr>
        <p:spPr bwMode="auto">
          <a:xfrm>
            <a:off x="2514600" y="533401"/>
            <a:ext cx="73152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endParaRPr lang="en-US" sz="2400" b="1" dirty="0">
              <a:solidFill>
                <a:srgbClr val="000000"/>
              </a:solidFill>
            </a:endParaRPr>
          </a:p>
          <a:p>
            <a:pPr eaLnBrk="1" fontAlgn="base" hangingPunct="1">
              <a:spcBef>
                <a:spcPct val="0"/>
              </a:spcBef>
              <a:spcAft>
                <a:spcPct val="0"/>
              </a:spcAft>
            </a:pPr>
            <a:r>
              <a:rPr lang="en-US" sz="2400" b="1" dirty="0">
                <a:solidFill>
                  <a:srgbClr val="000000"/>
                </a:solidFill>
              </a:rPr>
              <a:t>The philosophy of the Boarding School Movement as stated by the 1886 Commissioner of Indian Affairs:</a:t>
            </a:r>
            <a:r>
              <a:rPr lang="en-US" b="1" dirty="0">
                <a:solidFill>
                  <a:srgbClr val="000000"/>
                </a:solidFill>
              </a:rPr>
              <a:t> </a:t>
            </a:r>
          </a:p>
          <a:p>
            <a:pPr eaLnBrk="1" fontAlgn="base" hangingPunct="1">
              <a:spcBef>
                <a:spcPct val="0"/>
              </a:spcBef>
              <a:spcAft>
                <a:spcPct val="0"/>
              </a:spcAft>
            </a:pPr>
            <a:endParaRPr lang="en-US" b="1" i="1" dirty="0">
              <a:solidFill>
                <a:srgbClr val="000000"/>
              </a:solidFill>
            </a:endParaRPr>
          </a:p>
          <a:p>
            <a:pPr eaLnBrk="1" fontAlgn="base" hangingPunct="1">
              <a:spcBef>
                <a:spcPct val="0"/>
              </a:spcBef>
              <a:spcAft>
                <a:spcPct val="0"/>
              </a:spcAft>
            </a:pPr>
            <a:r>
              <a:rPr lang="en-US" sz="2400" i="1" dirty="0">
                <a:solidFill>
                  <a:srgbClr val="000000"/>
                </a:solidFill>
              </a:rPr>
              <a:t>“If you want to solve the Indian problem you can do it in one generation. You can take all of the children of school age and move them bodily out of Indian country and transport them to some other part of the United States where there are civilized people.  If you take these kids away and educate them to make their own lives, they wouldn’t come back here.” </a:t>
            </a:r>
          </a:p>
          <a:p>
            <a:pPr eaLnBrk="1" fontAlgn="base" hangingPunct="1">
              <a:spcBef>
                <a:spcPct val="0"/>
              </a:spcBef>
              <a:spcAft>
                <a:spcPct val="0"/>
              </a:spcAft>
            </a:pPr>
            <a:endParaRPr lang="en-US" sz="2400" dirty="0">
              <a:solidFill>
                <a:srgbClr val="000000"/>
              </a:solidFill>
            </a:endParaRPr>
          </a:p>
          <a:p>
            <a:pPr algn="r" eaLnBrk="1" fontAlgn="base" hangingPunct="1">
              <a:spcBef>
                <a:spcPct val="0"/>
              </a:spcBef>
              <a:spcAft>
                <a:spcPct val="0"/>
              </a:spcAft>
            </a:pPr>
            <a:r>
              <a:rPr lang="en-US" sz="1200" dirty="0">
                <a:solidFill>
                  <a:srgbClr val="000000"/>
                </a:solidFill>
              </a:rPr>
              <a:t>(Adams, 1995)</a:t>
            </a:r>
            <a:r>
              <a:rPr lang="en-US" sz="2000" dirty="0">
                <a:solidFill>
                  <a:srgbClr val="000000"/>
                </a:solidFill>
              </a:rPr>
              <a:t> </a:t>
            </a:r>
          </a:p>
        </p:txBody>
      </p:sp>
      <p:pic>
        <p:nvPicPr>
          <p:cNvPr id="5"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417903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2438400" y="704088"/>
            <a:ext cx="7772400" cy="1143000"/>
          </a:xfrm>
        </p:spPr>
        <p:txBody>
          <a:bodyPr/>
          <a:lstStyle/>
          <a:p>
            <a:pPr eaLnBrk="1" hangingPunct="1"/>
            <a:r>
              <a:rPr lang="en-US" sz="3600" b="1" dirty="0"/>
              <a:t>Boarding School Movement</a:t>
            </a:r>
          </a:p>
        </p:txBody>
      </p:sp>
      <p:sp>
        <p:nvSpPr>
          <p:cNvPr id="26628" name="Rectangle 3"/>
          <p:cNvSpPr>
            <a:spLocks noGrp="1" noChangeArrowheads="1"/>
          </p:cNvSpPr>
          <p:nvPr>
            <p:ph idx="1"/>
          </p:nvPr>
        </p:nvSpPr>
        <p:spPr>
          <a:xfrm>
            <a:off x="2514600" y="2209800"/>
            <a:ext cx="7696200" cy="3657600"/>
          </a:xfrm>
        </p:spPr>
        <p:txBody>
          <a:bodyPr/>
          <a:lstStyle/>
          <a:p>
            <a:pPr marL="0" indent="0">
              <a:buNone/>
            </a:pPr>
            <a:r>
              <a:rPr lang="en-US" dirty="0"/>
              <a:t>Children as young as 6 subjected to: </a:t>
            </a:r>
          </a:p>
          <a:p>
            <a:pPr lvl="1" eaLnBrk="1" hangingPunct="1"/>
            <a:r>
              <a:rPr lang="en-US" dirty="0"/>
              <a:t>Denial of contact with their families</a:t>
            </a:r>
          </a:p>
          <a:p>
            <a:pPr lvl="1" eaLnBrk="1" hangingPunct="1"/>
            <a:r>
              <a:rPr lang="en-US" dirty="0"/>
              <a:t>Forced to cut their hair</a:t>
            </a:r>
          </a:p>
          <a:p>
            <a:pPr lvl="1" eaLnBrk="1" hangingPunct="1"/>
            <a:r>
              <a:rPr lang="en-US" dirty="0"/>
              <a:t>Forced to adopt Christianity as their religion</a:t>
            </a:r>
          </a:p>
          <a:p>
            <a:pPr lvl="1" eaLnBrk="1" hangingPunct="1"/>
            <a:r>
              <a:rPr lang="en-US" dirty="0"/>
              <a:t>Forbidden to speak their native language</a:t>
            </a:r>
          </a:p>
          <a:p>
            <a:pPr lvl="1" eaLnBrk="1" hangingPunct="1"/>
            <a:r>
              <a:rPr lang="en-US" dirty="0"/>
              <a:t>Forced to adopt a new European name</a:t>
            </a:r>
          </a:p>
        </p:txBody>
      </p:sp>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4EEB8CF-D0B1-40B1-8411-BE53E3CF12EB}" type="slidenum">
              <a:rPr lang="en-US">
                <a:solidFill>
                  <a:srgbClr val="000000"/>
                </a:solidFill>
              </a:rPr>
              <a:pPr eaLnBrk="1" hangingPunct="1"/>
              <a:t>6</a:t>
            </a:fld>
            <a:endParaRPr lang="en-US">
              <a:solidFill>
                <a:srgbClr val="000000"/>
              </a:solidFill>
            </a:endParaRPr>
          </a:p>
        </p:txBody>
      </p:sp>
      <p:pic>
        <p:nvPicPr>
          <p:cNvPr id="6"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77400" y="5715000"/>
            <a:ext cx="838200" cy="762000"/>
          </a:xfrm>
          <a:prstGeom prst="rect">
            <a:avLst/>
          </a:prstGeom>
        </p:spPr>
      </p:pic>
    </p:spTree>
    <p:extLst>
      <p:ext uri="{BB962C8B-B14F-4D97-AF65-F5344CB8AC3E}">
        <p14:creationId xmlns:p14="http://schemas.microsoft.com/office/powerpoint/2010/main" val="315761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2514600" y="704088"/>
            <a:ext cx="7696200" cy="1143000"/>
          </a:xfrm>
        </p:spPr>
        <p:txBody>
          <a:bodyPr/>
          <a:lstStyle/>
          <a:p>
            <a:pPr eaLnBrk="1" hangingPunct="1"/>
            <a:r>
              <a:rPr lang="en-US" sz="3600" b="1" dirty="0"/>
              <a:t>Trauma, Separation, and Loss Experiences</a:t>
            </a:r>
          </a:p>
        </p:txBody>
      </p:sp>
      <p:sp>
        <p:nvSpPr>
          <p:cNvPr id="27652" name="Rectangle 3"/>
          <p:cNvSpPr>
            <a:spLocks noGrp="1" noChangeArrowheads="1"/>
          </p:cNvSpPr>
          <p:nvPr>
            <p:ph idx="1"/>
          </p:nvPr>
        </p:nvSpPr>
        <p:spPr>
          <a:xfrm>
            <a:off x="2279650" y="1935480"/>
            <a:ext cx="7931150" cy="4389120"/>
          </a:xfrm>
        </p:spPr>
        <p:txBody>
          <a:bodyPr/>
          <a:lstStyle/>
          <a:p>
            <a:pPr eaLnBrk="1" hangingPunct="1"/>
            <a:r>
              <a:rPr lang="en-US" sz="2800" dirty="0"/>
              <a:t>Separation from families; cut off from families – couldn’t go home for first few years</a:t>
            </a:r>
          </a:p>
          <a:p>
            <a:pPr eaLnBrk="1" hangingPunct="1"/>
            <a:r>
              <a:rPr lang="en-US" sz="2800" dirty="0"/>
              <a:t>Train ride to Carlisle – not knowing what to expect</a:t>
            </a:r>
          </a:p>
          <a:p>
            <a:pPr eaLnBrk="1" hangingPunct="1"/>
            <a:r>
              <a:rPr lang="en-US" sz="2800" dirty="0"/>
              <a:t>Little to eat; different food to eat</a:t>
            </a:r>
          </a:p>
          <a:p>
            <a:pPr eaLnBrk="1" hangingPunct="1"/>
            <a:r>
              <a:rPr lang="en-US" sz="2800" dirty="0"/>
              <a:t>Given new names; loss of identity</a:t>
            </a:r>
          </a:p>
          <a:p>
            <a:pPr eaLnBrk="1" hangingPunct="1"/>
            <a:r>
              <a:rPr lang="en-US" sz="2800" dirty="0"/>
              <a:t>Given new clothes – old ones taken away</a:t>
            </a:r>
          </a:p>
          <a:p>
            <a:pPr eaLnBrk="1" hangingPunct="1"/>
            <a:r>
              <a:rPr lang="en-US" sz="2800" dirty="0"/>
              <a:t>Forbidden to use spiritual practices and native language</a:t>
            </a:r>
          </a:p>
        </p:txBody>
      </p:sp>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BA844C0-279E-4C39-8D9B-D106ED9DEA28}" type="slidenum">
              <a:rPr lang="en-US">
                <a:solidFill>
                  <a:srgbClr val="000000"/>
                </a:solidFill>
              </a:rPr>
              <a:pPr eaLnBrk="1" hangingPunct="1"/>
              <a:t>7</a:t>
            </a:fld>
            <a:endParaRPr lang="en-US">
              <a:solidFill>
                <a:srgbClr val="000000"/>
              </a:solidFill>
            </a:endParaRPr>
          </a:p>
        </p:txBody>
      </p:sp>
      <p:pic>
        <p:nvPicPr>
          <p:cNvPr id="6"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2138100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2438400" y="704088"/>
            <a:ext cx="7772400" cy="1143000"/>
          </a:xfrm>
        </p:spPr>
        <p:txBody>
          <a:bodyPr/>
          <a:lstStyle/>
          <a:p>
            <a:pPr eaLnBrk="1" hangingPunct="1"/>
            <a:r>
              <a:rPr lang="en-US" b="1" dirty="0"/>
              <a:t>Indian Adoption Project</a:t>
            </a:r>
          </a:p>
        </p:txBody>
      </p:sp>
      <p:sp>
        <p:nvSpPr>
          <p:cNvPr id="30724" name="Rectangle 3"/>
          <p:cNvSpPr>
            <a:spLocks noGrp="1" noChangeArrowheads="1"/>
          </p:cNvSpPr>
          <p:nvPr>
            <p:ph idx="1"/>
          </p:nvPr>
        </p:nvSpPr>
        <p:spPr>
          <a:xfrm>
            <a:off x="2362200" y="2209800"/>
            <a:ext cx="7848600" cy="3581400"/>
          </a:xfrm>
        </p:spPr>
        <p:txBody>
          <a:bodyPr/>
          <a:lstStyle/>
          <a:p>
            <a:pPr marL="0" indent="0">
              <a:lnSpc>
                <a:spcPct val="90000"/>
              </a:lnSpc>
              <a:buNone/>
            </a:pPr>
            <a:r>
              <a:rPr lang="en-US" dirty="0"/>
              <a:t>Collaborative project between BIA &amp; Child Welfare League of America</a:t>
            </a:r>
          </a:p>
          <a:p>
            <a:pPr eaLnBrk="1" hangingPunct="1">
              <a:lnSpc>
                <a:spcPct val="90000"/>
              </a:lnSpc>
            </a:pPr>
            <a:endParaRPr lang="en-US" dirty="0"/>
          </a:p>
          <a:p>
            <a:pPr eaLnBrk="1" hangingPunct="1">
              <a:lnSpc>
                <a:spcPct val="90000"/>
              </a:lnSpc>
            </a:pPr>
            <a:r>
              <a:rPr lang="en-US" dirty="0"/>
              <a:t>395 Indian children placed for adoption with non-Indian families</a:t>
            </a:r>
          </a:p>
          <a:p>
            <a:pPr eaLnBrk="1" hangingPunct="1">
              <a:lnSpc>
                <a:spcPct val="90000"/>
              </a:lnSpc>
              <a:buFontTx/>
              <a:buNone/>
            </a:pPr>
            <a:endParaRPr lang="en-US" dirty="0"/>
          </a:p>
          <a:p>
            <a:pPr eaLnBrk="1" hangingPunct="1">
              <a:lnSpc>
                <a:spcPct val="90000"/>
              </a:lnSpc>
            </a:pPr>
            <a:r>
              <a:rPr lang="en-US" dirty="0"/>
              <a:t>Poverty cited as a reason to break up Indian families</a:t>
            </a:r>
          </a:p>
        </p:txBody>
      </p:sp>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4C53C00-C730-4B54-9B7E-D97A32A068DE}" type="slidenum">
              <a:rPr lang="en-US">
                <a:solidFill>
                  <a:srgbClr val="000000"/>
                </a:solidFill>
              </a:rPr>
              <a:pPr eaLnBrk="1" hangingPunct="1"/>
              <a:t>8</a:t>
            </a:fld>
            <a:endParaRPr lang="en-US">
              <a:solidFill>
                <a:srgbClr val="000000"/>
              </a:solidFill>
            </a:endParaRPr>
          </a:p>
        </p:txBody>
      </p:sp>
      <p:pic>
        <p:nvPicPr>
          <p:cNvPr id="6"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3865947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title"/>
          </p:nvPr>
        </p:nvSpPr>
        <p:spPr>
          <a:xfrm>
            <a:off x="2362200" y="304800"/>
            <a:ext cx="7924800" cy="762000"/>
          </a:xfrm>
        </p:spPr>
        <p:txBody>
          <a:bodyPr>
            <a:normAutofit/>
          </a:bodyPr>
          <a:lstStyle/>
          <a:p>
            <a:r>
              <a:rPr lang="en-US" sz="3600" b="1" dirty="0"/>
              <a:t>Leading up to the ICWA  </a:t>
            </a:r>
          </a:p>
        </p:txBody>
      </p:sp>
      <p:sp>
        <p:nvSpPr>
          <p:cNvPr id="688131" name="Rectangle 3"/>
          <p:cNvSpPr>
            <a:spLocks noGrp="1" noChangeArrowheads="1"/>
          </p:cNvSpPr>
          <p:nvPr>
            <p:ph idx="1"/>
          </p:nvPr>
        </p:nvSpPr>
        <p:spPr>
          <a:xfrm>
            <a:off x="2438401" y="1143000"/>
            <a:ext cx="7927975" cy="4800600"/>
          </a:xfrm>
        </p:spPr>
        <p:txBody>
          <a:bodyPr/>
          <a:lstStyle/>
          <a:p>
            <a:pPr>
              <a:lnSpc>
                <a:spcPct val="30000"/>
              </a:lnSpc>
              <a:buFont typeface="Wingdings" pitchFamily="2" charset="2"/>
              <a:buNone/>
            </a:pPr>
            <a:endParaRPr lang="en-US" sz="2800" dirty="0"/>
          </a:p>
          <a:p>
            <a:pPr>
              <a:lnSpc>
                <a:spcPct val="90000"/>
              </a:lnSpc>
            </a:pPr>
            <a:r>
              <a:rPr lang="en-US" sz="2800" dirty="0"/>
              <a:t>By the 1960s, there was recognition that Indian families were being broken apart at an alarming rate due to state social service departments removing children and placing them in non-Indian homes. </a:t>
            </a:r>
          </a:p>
          <a:p>
            <a:pPr>
              <a:lnSpc>
                <a:spcPct val="0"/>
              </a:lnSpc>
              <a:buFont typeface="Wingdings" pitchFamily="2" charset="2"/>
              <a:buNone/>
            </a:pPr>
            <a:endParaRPr lang="en-US" sz="2800" dirty="0"/>
          </a:p>
          <a:p>
            <a:pPr>
              <a:lnSpc>
                <a:spcPct val="90000"/>
              </a:lnSpc>
            </a:pPr>
            <a:r>
              <a:rPr lang="en-US" sz="2800" dirty="0"/>
              <a:t>Even after the Indian Adoption Project officially ended, premise continued that Indian children are better off growing up non-Indian</a:t>
            </a:r>
          </a:p>
          <a:p>
            <a:pPr lvl="1">
              <a:lnSpc>
                <a:spcPct val="90000"/>
              </a:lnSpc>
            </a:pPr>
            <a:r>
              <a:rPr lang="en-US" dirty="0"/>
              <a:t>Child welfare workers often misinterpreted material poverty as sufficient grounds for removal</a:t>
            </a:r>
          </a:p>
          <a:p>
            <a:pPr lvl="2">
              <a:lnSpc>
                <a:spcPct val="40000"/>
              </a:lnSpc>
              <a:buFontTx/>
              <a:buNone/>
            </a:pPr>
            <a:endParaRPr lang="en-US" sz="1800" dirty="0"/>
          </a:p>
        </p:txBody>
      </p:sp>
      <p:sp>
        <p:nvSpPr>
          <p:cNvPr id="4" name="Slide Number Placeholder 3"/>
          <p:cNvSpPr>
            <a:spLocks noGrp="1"/>
          </p:cNvSpPr>
          <p:nvPr>
            <p:ph type="sldNum" sz="quarter" idx="12"/>
          </p:nvPr>
        </p:nvSpPr>
        <p:spPr/>
        <p:txBody>
          <a:bodyPr/>
          <a:lstStyle/>
          <a:p>
            <a:pPr>
              <a:defRPr/>
            </a:pPr>
            <a:fld id="{3C9DA3CC-414F-4C60-AE78-A8F3EB5C4D39}" type="slidenum">
              <a:rPr lang="en-US">
                <a:solidFill>
                  <a:srgbClr val="000000"/>
                </a:solidFill>
                <a:latin typeface="Constantia"/>
              </a:rPr>
              <a:pPr>
                <a:defRPr/>
              </a:pPr>
              <a:t>9</a:t>
            </a:fld>
            <a:endParaRPr lang="en-US">
              <a:solidFill>
                <a:srgbClr val="000000"/>
              </a:solidFill>
              <a:latin typeface="Constantia"/>
            </a:endParaRPr>
          </a:p>
        </p:txBody>
      </p:sp>
      <p:sp>
        <p:nvSpPr>
          <p:cNvPr id="688134" name="Rectangle 6"/>
          <p:cNvSpPr>
            <a:spLocks noChangeArrowheads="1"/>
          </p:cNvSpPr>
          <p:nvPr/>
        </p:nvSpPr>
        <p:spPr bwMode="auto">
          <a:xfrm>
            <a:off x="1524001" y="-138499"/>
            <a:ext cx="65" cy="276999"/>
          </a:xfrm>
          <a:prstGeom prst="rect">
            <a:avLst/>
          </a:prstGeom>
          <a:noFill/>
          <a:ln w="9525">
            <a:noFill/>
            <a:miter lim="800000"/>
            <a:headEnd/>
            <a:tailEnd/>
          </a:ln>
          <a:effectLst/>
        </p:spPr>
        <p:txBody>
          <a:bodyPr wrap="none" lIns="0" tIns="0" rIns="0" bIns="0" anchor="ctr">
            <a:spAutoFit/>
          </a:bodyPr>
          <a:lstStyle/>
          <a:p>
            <a:endParaRPr lang="en-US">
              <a:solidFill>
                <a:prstClr val="black"/>
              </a:solidFill>
              <a:latin typeface="Constantia"/>
            </a:endParaRPr>
          </a:p>
        </p:txBody>
      </p:sp>
      <p:pic>
        <p:nvPicPr>
          <p:cNvPr id="7" name="Picture 2" descr="AppliqueBlueandGreen.JPG"/>
          <p:cNvPicPr>
            <a:picLocks noChangeAspect="1"/>
          </p:cNvPicPr>
          <p:nvPr/>
        </p:nvPicPr>
        <p:blipFill>
          <a:blip r:embed="rId3" cstate="print"/>
          <a:srcRect/>
          <a:stretch>
            <a:fillRect/>
          </a:stretch>
        </p:blipFill>
        <p:spPr bwMode="auto">
          <a:xfrm>
            <a:off x="1524000" y="0"/>
            <a:ext cx="755650" cy="6858000"/>
          </a:xfrm>
          <a:prstGeom prst="rect">
            <a:avLst/>
          </a:prstGeom>
          <a:noFill/>
          <a:ln w="9525">
            <a:noFill/>
            <a:miter lim="800000"/>
            <a:headEnd/>
            <a:tailEnd/>
          </a:ln>
        </p:spPr>
      </p:pic>
    </p:spTree>
    <p:extLst>
      <p:ext uri="{BB962C8B-B14F-4D97-AF65-F5344CB8AC3E}">
        <p14:creationId xmlns:p14="http://schemas.microsoft.com/office/powerpoint/2010/main" val="32117310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1090</Words>
  <Application>Microsoft Office PowerPoint</Application>
  <PresentationFormat>Widescreen</PresentationFormat>
  <Paragraphs>146</Paragraphs>
  <Slides>17</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Cambria</vt:lpstr>
      <vt:lpstr>Constantia</vt:lpstr>
      <vt:lpstr>Symbol</vt:lpstr>
      <vt:lpstr>Wingdings</vt:lpstr>
      <vt:lpstr>Wingdings 2</vt:lpstr>
      <vt:lpstr>Flow</vt:lpstr>
      <vt:lpstr>Welcome to Families Like Mine </vt:lpstr>
      <vt:lpstr>Learning Objectives</vt:lpstr>
      <vt:lpstr>Sensory Learning </vt:lpstr>
      <vt:lpstr>Tiers of Trauma</vt:lpstr>
      <vt:lpstr>PowerPoint Presentation</vt:lpstr>
      <vt:lpstr>Boarding School Movement</vt:lpstr>
      <vt:lpstr>Trauma, Separation, and Loss Experiences</vt:lpstr>
      <vt:lpstr>Indian Adoption Project</vt:lpstr>
      <vt:lpstr>Leading up to the ICWA  </vt:lpstr>
      <vt:lpstr>Leading up to the ICWA </vt:lpstr>
      <vt:lpstr>Association on American Indian Affairs  Conclusion of 1969 &amp; 1974 Studies</vt:lpstr>
      <vt:lpstr>Other Findings of AAIA Studies</vt:lpstr>
      <vt:lpstr>Indian Child Welfare Act of 1978</vt:lpstr>
      <vt:lpstr>Sensory Learning</vt:lpstr>
      <vt:lpstr>What do we do from here?</vt:lpstr>
      <vt:lpstr>Conversation</vt:lpstr>
      <vt:lpstr>Yaw^ko / Miigwetch</vt:lpstr>
    </vt:vector>
  </TitlesOfParts>
  <Company>Oneida Nation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Families Like Mine </dc:title>
  <dc:creator>Alebra D. Metoxen</dc:creator>
  <cp:lastModifiedBy>Alebra D. Metoxen</cp:lastModifiedBy>
  <cp:revision>3</cp:revision>
  <dcterms:created xsi:type="dcterms:W3CDTF">2023-05-11T21:06:06Z</dcterms:created>
  <dcterms:modified xsi:type="dcterms:W3CDTF">2023-05-30T15:29:13Z</dcterms:modified>
</cp:coreProperties>
</file>