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9" r:id="rId2"/>
    <p:sldId id="280" r:id="rId3"/>
    <p:sldId id="260" r:id="rId4"/>
    <p:sldId id="291" r:id="rId5"/>
    <p:sldId id="292" r:id="rId6"/>
    <p:sldId id="261" r:id="rId7"/>
    <p:sldId id="283" r:id="rId8"/>
    <p:sldId id="299" r:id="rId9"/>
    <p:sldId id="284" r:id="rId10"/>
    <p:sldId id="285" r:id="rId11"/>
    <p:sldId id="286" r:id="rId12"/>
    <p:sldId id="287" r:id="rId13"/>
    <p:sldId id="301" r:id="rId14"/>
    <p:sldId id="302" r:id="rId15"/>
    <p:sldId id="288" r:id="rId16"/>
    <p:sldId id="303" r:id="rId17"/>
    <p:sldId id="304" r:id="rId18"/>
    <p:sldId id="277" r:id="rId19"/>
    <p:sldId id="296" r:id="rId20"/>
    <p:sldId id="271" r:id="rId21"/>
    <p:sldId id="305" r:id="rId22"/>
    <p:sldId id="306" r:id="rId23"/>
    <p:sldId id="307" r:id="rId24"/>
    <p:sldId id="309" r:id="rId25"/>
    <p:sldId id="310" r:id="rId26"/>
    <p:sldId id="311" r:id="rId27"/>
    <p:sldId id="312" r:id="rId28"/>
    <p:sldId id="313" r:id="rId29"/>
    <p:sldId id="273" r:id="rId30"/>
    <p:sldId id="315" r:id="rId31"/>
    <p:sldId id="274" r:id="rId32"/>
    <p:sldId id="317" r:id="rId33"/>
    <p:sldId id="318" r:id="rId34"/>
    <p:sldId id="316" r:id="rId3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6" autoAdjust="0"/>
    <p:restoredTop sz="94598" autoAdjust="0"/>
  </p:normalViewPr>
  <p:slideViewPr>
    <p:cSldViewPr snapToGrid="0">
      <p:cViewPr varScale="1">
        <p:scale>
          <a:sx n="98" d="100"/>
          <a:sy n="98" d="100"/>
        </p:scale>
        <p:origin x="606" y="9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302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5E36E8-4CD2-4118-BAF8-E9B7BACA57F0}"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AC4AA6EB-4764-4726-ACB5-6137DCABE928}">
      <dgm:prSet/>
      <dgm:spPr/>
      <dgm:t>
        <a:bodyPr/>
        <a:lstStyle/>
        <a:p>
          <a:r>
            <a:rPr lang="en-US" b="1" dirty="0"/>
            <a:t>I feel __ </a:t>
          </a:r>
          <a:r>
            <a:rPr lang="en-US" b="0" dirty="0"/>
            <a:t>(scared, anxious, angry, invisible)</a:t>
          </a:r>
        </a:p>
      </dgm:t>
    </dgm:pt>
    <dgm:pt modelId="{C551B2E6-35A4-4D96-9746-01EA5252F475}" type="parTrans" cxnId="{2172745C-22BB-4183-BF6C-B11F37E22A0C}">
      <dgm:prSet/>
      <dgm:spPr/>
      <dgm:t>
        <a:bodyPr/>
        <a:lstStyle/>
        <a:p>
          <a:endParaRPr lang="en-US"/>
        </a:p>
      </dgm:t>
    </dgm:pt>
    <dgm:pt modelId="{8B76AB99-75D8-4069-9393-4CE02AA2A614}" type="sibTrans" cxnId="{2172745C-22BB-4183-BF6C-B11F37E22A0C}">
      <dgm:prSet/>
      <dgm:spPr/>
      <dgm:t>
        <a:bodyPr/>
        <a:lstStyle/>
        <a:p>
          <a:endParaRPr lang="en-US"/>
        </a:p>
      </dgm:t>
    </dgm:pt>
    <dgm:pt modelId="{7C78387E-ADB4-4D99-B87A-115390FEA7CC}">
      <dgm:prSet/>
      <dgm:spPr/>
      <dgm:t>
        <a:bodyPr/>
        <a:lstStyle/>
        <a:p>
          <a:r>
            <a:rPr lang="en-US" b="1" dirty="0"/>
            <a:t>when you___ </a:t>
          </a:r>
          <a:r>
            <a:rPr lang="en-US" b="0" dirty="0"/>
            <a:t>(come home drunk)</a:t>
          </a:r>
        </a:p>
      </dgm:t>
    </dgm:pt>
    <dgm:pt modelId="{523E7E36-91E4-4A81-9978-3E742E6BD698}" type="parTrans" cxnId="{22D52CB8-26B2-4C79-84C8-C132CF7C88EC}">
      <dgm:prSet/>
      <dgm:spPr/>
      <dgm:t>
        <a:bodyPr/>
        <a:lstStyle/>
        <a:p>
          <a:endParaRPr lang="en-US"/>
        </a:p>
      </dgm:t>
    </dgm:pt>
    <dgm:pt modelId="{AEEACE1B-00B8-4CBD-B57C-05D429EC0A38}" type="sibTrans" cxnId="{22D52CB8-26B2-4C79-84C8-C132CF7C88EC}">
      <dgm:prSet/>
      <dgm:spPr/>
      <dgm:t>
        <a:bodyPr/>
        <a:lstStyle/>
        <a:p>
          <a:endParaRPr lang="en-US"/>
        </a:p>
      </dgm:t>
    </dgm:pt>
    <dgm:pt modelId="{B1963080-15C8-4AAA-8E59-91F8BA7AE42B}">
      <dgm:prSet/>
      <dgm:spPr/>
      <dgm:t>
        <a:bodyPr/>
        <a:lstStyle/>
        <a:p>
          <a:r>
            <a:rPr lang="en-US" b="1" dirty="0"/>
            <a:t>because	  _____ </a:t>
          </a:r>
          <a:r>
            <a:rPr lang="en-US" b="0" dirty="0"/>
            <a:t>(it’s dangerous to yourself and your children)</a:t>
          </a:r>
        </a:p>
      </dgm:t>
    </dgm:pt>
    <dgm:pt modelId="{B43B8C0B-4E35-4C19-BE19-BBCD7AF9CB66}" type="parTrans" cxnId="{52CCBE07-0B0E-4DD0-ABEF-EEB9B5BED6BF}">
      <dgm:prSet/>
      <dgm:spPr/>
      <dgm:t>
        <a:bodyPr/>
        <a:lstStyle/>
        <a:p>
          <a:endParaRPr lang="en-US"/>
        </a:p>
      </dgm:t>
    </dgm:pt>
    <dgm:pt modelId="{3A4D8FF9-C596-4914-A28F-695A72D8BDFE}" type="sibTrans" cxnId="{52CCBE07-0B0E-4DD0-ABEF-EEB9B5BED6BF}">
      <dgm:prSet/>
      <dgm:spPr/>
      <dgm:t>
        <a:bodyPr/>
        <a:lstStyle/>
        <a:p>
          <a:endParaRPr lang="en-US"/>
        </a:p>
      </dgm:t>
    </dgm:pt>
    <dgm:pt modelId="{5922B54C-1E49-4BF6-AF79-DD6D42EFB385}">
      <dgm:prSet/>
      <dgm:spPr/>
      <dgm:t>
        <a:bodyPr/>
        <a:lstStyle/>
        <a:p>
          <a:r>
            <a:rPr lang="en-US" b="1" dirty="0"/>
            <a:t>I need	__ </a:t>
          </a:r>
          <a:r>
            <a:rPr lang="en-US" b="0" dirty="0"/>
            <a:t>(for us to get help with this)</a:t>
          </a:r>
        </a:p>
      </dgm:t>
    </dgm:pt>
    <dgm:pt modelId="{1F773480-88A6-457F-953B-4B2256D7496E}" type="parTrans" cxnId="{387815DA-FFE5-47C0-AB96-E7548B397B3B}">
      <dgm:prSet/>
      <dgm:spPr/>
      <dgm:t>
        <a:bodyPr/>
        <a:lstStyle/>
        <a:p>
          <a:endParaRPr lang="en-US"/>
        </a:p>
      </dgm:t>
    </dgm:pt>
    <dgm:pt modelId="{0FD76E3F-3E2D-4959-9DA2-1E8736155934}" type="sibTrans" cxnId="{387815DA-FFE5-47C0-AB96-E7548B397B3B}">
      <dgm:prSet/>
      <dgm:spPr/>
      <dgm:t>
        <a:bodyPr/>
        <a:lstStyle/>
        <a:p>
          <a:endParaRPr lang="en-US"/>
        </a:p>
      </dgm:t>
    </dgm:pt>
    <dgm:pt modelId="{A029EB1B-FB6B-40B0-A6D1-64350DB63E58}" type="pres">
      <dgm:prSet presAssocID="{B65E36E8-4CD2-4118-BAF8-E9B7BACA57F0}" presName="vert0" presStyleCnt="0">
        <dgm:presLayoutVars>
          <dgm:dir/>
          <dgm:animOne val="branch"/>
          <dgm:animLvl val="lvl"/>
        </dgm:presLayoutVars>
      </dgm:prSet>
      <dgm:spPr/>
    </dgm:pt>
    <dgm:pt modelId="{A90F4809-9697-40BD-BD09-FD8C7D9D788F}" type="pres">
      <dgm:prSet presAssocID="{AC4AA6EB-4764-4726-ACB5-6137DCABE928}" presName="thickLine" presStyleLbl="alignNode1" presStyleIdx="0" presStyleCnt="4"/>
      <dgm:spPr/>
    </dgm:pt>
    <dgm:pt modelId="{EB53EB19-A3E2-4C7C-B5CA-61BC5F458AA2}" type="pres">
      <dgm:prSet presAssocID="{AC4AA6EB-4764-4726-ACB5-6137DCABE928}" presName="horz1" presStyleCnt="0"/>
      <dgm:spPr/>
    </dgm:pt>
    <dgm:pt modelId="{1B7C5995-76D6-41A2-84BF-203FA358137C}" type="pres">
      <dgm:prSet presAssocID="{AC4AA6EB-4764-4726-ACB5-6137DCABE928}" presName="tx1" presStyleLbl="revTx" presStyleIdx="0" presStyleCnt="4"/>
      <dgm:spPr/>
    </dgm:pt>
    <dgm:pt modelId="{32B3BE1B-3F3A-43BE-AF3C-3E353952EE0C}" type="pres">
      <dgm:prSet presAssocID="{AC4AA6EB-4764-4726-ACB5-6137DCABE928}" presName="vert1" presStyleCnt="0"/>
      <dgm:spPr/>
    </dgm:pt>
    <dgm:pt modelId="{3F61E38A-496F-4AF8-8923-2F43D5148EC2}" type="pres">
      <dgm:prSet presAssocID="{7C78387E-ADB4-4D99-B87A-115390FEA7CC}" presName="thickLine" presStyleLbl="alignNode1" presStyleIdx="1" presStyleCnt="4"/>
      <dgm:spPr/>
    </dgm:pt>
    <dgm:pt modelId="{0B2A68A3-94A6-490A-964D-3938C94186FB}" type="pres">
      <dgm:prSet presAssocID="{7C78387E-ADB4-4D99-B87A-115390FEA7CC}" presName="horz1" presStyleCnt="0"/>
      <dgm:spPr/>
    </dgm:pt>
    <dgm:pt modelId="{B03887BA-D05F-4BE2-9DA6-A46C9729B91E}" type="pres">
      <dgm:prSet presAssocID="{7C78387E-ADB4-4D99-B87A-115390FEA7CC}" presName="tx1" presStyleLbl="revTx" presStyleIdx="1" presStyleCnt="4"/>
      <dgm:spPr/>
    </dgm:pt>
    <dgm:pt modelId="{FB868F01-F371-4C4A-9D7F-74FD29643A1D}" type="pres">
      <dgm:prSet presAssocID="{7C78387E-ADB4-4D99-B87A-115390FEA7CC}" presName="vert1" presStyleCnt="0"/>
      <dgm:spPr/>
    </dgm:pt>
    <dgm:pt modelId="{4B0D290C-5DE8-4C62-B9D0-BF9BDDF565B1}" type="pres">
      <dgm:prSet presAssocID="{B1963080-15C8-4AAA-8E59-91F8BA7AE42B}" presName="thickLine" presStyleLbl="alignNode1" presStyleIdx="2" presStyleCnt="4"/>
      <dgm:spPr/>
    </dgm:pt>
    <dgm:pt modelId="{7DA02FF8-41AF-4547-A6E8-F0EA739E2B82}" type="pres">
      <dgm:prSet presAssocID="{B1963080-15C8-4AAA-8E59-91F8BA7AE42B}" presName="horz1" presStyleCnt="0"/>
      <dgm:spPr/>
    </dgm:pt>
    <dgm:pt modelId="{F568312F-7706-4FEB-8F6C-C063AD8227A0}" type="pres">
      <dgm:prSet presAssocID="{B1963080-15C8-4AAA-8E59-91F8BA7AE42B}" presName="tx1" presStyleLbl="revTx" presStyleIdx="2" presStyleCnt="4"/>
      <dgm:spPr/>
    </dgm:pt>
    <dgm:pt modelId="{7103E40F-9C07-4F72-A962-82CCCCB1CFF3}" type="pres">
      <dgm:prSet presAssocID="{B1963080-15C8-4AAA-8E59-91F8BA7AE42B}" presName="vert1" presStyleCnt="0"/>
      <dgm:spPr/>
    </dgm:pt>
    <dgm:pt modelId="{F821D5E7-F4FF-4D76-8295-1153C3B834FA}" type="pres">
      <dgm:prSet presAssocID="{5922B54C-1E49-4BF6-AF79-DD6D42EFB385}" presName="thickLine" presStyleLbl="alignNode1" presStyleIdx="3" presStyleCnt="4"/>
      <dgm:spPr/>
    </dgm:pt>
    <dgm:pt modelId="{D47B1D0B-6DE4-45B3-8390-8F5197BE774F}" type="pres">
      <dgm:prSet presAssocID="{5922B54C-1E49-4BF6-AF79-DD6D42EFB385}" presName="horz1" presStyleCnt="0"/>
      <dgm:spPr/>
    </dgm:pt>
    <dgm:pt modelId="{3FEE4BFE-D499-47E7-B7CB-35AB060123CE}" type="pres">
      <dgm:prSet presAssocID="{5922B54C-1E49-4BF6-AF79-DD6D42EFB385}" presName="tx1" presStyleLbl="revTx" presStyleIdx="3" presStyleCnt="4"/>
      <dgm:spPr/>
    </dgm:pt>
    <dgm:pt modelId="{3E9C71E2-DF15-4E01-A007-A7E4A10A8FFB}" type="pres">
      <dgm:prSet presAssocID="{5922B54C-1E49-4BF6-AF79-DD6D42EFB385}" presName="vert1" presStyleCnt="0"/>
      <dgm:spPr/>
    </dgm:pt>
  </dgm:ptLst>
  <dgm:cxnLst>
    <dgm:cxn modelId="{52CCBE07-0B0E-4DD0-ABEF-EEB9B5BED6BF}" srcId="{B65E36E8-4CD2-4118-BAF8-E9B7BACA57F0}" destId="{B1963080-15C8-4AAA-8E59-91F8BA7AE42B}" srcOrd="2" destOrd="0" parTransId="{B43B8C0B-4E35-4C19-BE19-BBCD7AF9CB66}" sibTransId="{3A4D8FF9-C596-4914-A28F-695A72D8BDFE}"/>
    <dgm:cxn modelId="{B555600B-8280-4824-877B-DD2ABF5E44A2}" type="presOf" srcId="{B1963080-15C8-4AAA-8E59-91F8BA7AE42B}" destId="{F568312F-7706-4FEB-8F6C-C063AD8227A0}" srcOrd="0" destOrd="0" presId="urn:microsoft.com/office/officeart/2008/layout/LinedList"/>
    <dgm:cxn modelId="{0744DF21-2486-4DC7-A25A-4CE692B02EA8}" type="presOf" srcId="{B65E36E8-4CD2-4118-BAF8-E9B7BACA57F0}" destId="{A029EB1B-FB6B-40B0-A6D1-64350DB63E58}" srcOrd="0" destOrd="0" presId="urn:microsoft.com/office/officeart/2008/layout/LinedList"/>
    <dgm:cxn modelId="{2172745C-22BB-4183-BF6C-B11F37E22A0C}" srcId="{B65E36E8-4CD2-4118-BAF8-E9B7BACA57F0}" destId="{AC4AA6EB-4764-4726-ACB5-6137DCABE928}" srcOrd="0" destOrd="0" parTransId="{C551B2E6-35A4-4D96-9746-01EA5252F475}" sibTransId="{8B76AB99-75D8-4069-9393-4CE02AA2A614}"/>
    <dgm:cxn modelId="{E2BA7D44-AAB6-4691-A32F-7BC6133D9D9E}" type="presOf" srcId="{AC4AA6EB-4764-4726-ACB5-6137DCABE928}" destId="{1B7C5995-76D6-41A2-84BF-203FA358137C}" srcOrd="0" destOrd="0" presId="urn:microsoft.com/office/officeart/2008/layout/LinedList"/>
    <dgm:cxn modelId="{E346059B-C66C-47DC-A410-FD659B2FB245}" type="presOf" srcId="{5922B54C-1E49-4BF6-AF79-DD6D42EFB385}" destId="{3FEE4BFE-D499-47E7-B7CB-35AB060123CE}" srcOrd="0" destOrd="0" presId="urn:microsoft.com/office/officeart/2008/layout/LinedList"/>
    <dgm:cxn modelId="{22D52CB8-26B2-4C79-84C8-C132CF7C88EC}" srcId="{B65E36E8-4CD2-4118-BAF8-E9B7BACA57F0}" destId="{7C78387E-ADB4-4D99-B87A-115390FEA7CC}" srcOrd="1" destOrd="0" parTransId="{523E7E36-91E4-4A81-9978-3E742E6BD698}" sibTransId="{AEEACE1B-00B8-4CBD-B57C-05D429EC0A38}"/>
    <dgm:cxn modelId="{D0CED3C6-0F25-46C9-87F1-63101712690D}" type="presOf" srcId="{7C78387E-ADB4-4D99-B87A-115390FEA7CC}" destId="{B03887BA-D05F-4BE2-9DA6-A46C9729B91E}" srcOrd="0" destOrd="0" presId="urn:microsoft.com/office/officeart/2008/layout/LinedList"/>
    <dgm:cxn modelId="{387815DA-FFE5-47C0-AB96-E7548B397B3B}" srcId="{B65E36E8-4CD2-4118-BAF8-E9B7BACA57F0}" destId="{5922B54C-1E49-4BF6-AF79-DD6D42EFB385}" srcOrd="3" destOrd="0" parTransId="{1F773480-88A6-457F-953B-4B2256D7496E}" sibTransId="{0FD76E3F-3E2D-4959-9DA2-1E8736155934}"/>
    <dgm:cxn modelId="{88755167-51D2-40A7-97BB-9031B36EECF5}" type="presParOf" srcId="{A029EB1B-FB6B-40B0-A6D1-64350DB63E58}" destId="{A90F4809-9697-40BD-BD09-FD8C7D9D788F}" srcOrd="0" destOrd="0" presId="urn:microsoft.com/office/officeart/2008/layout/LinedList"/>
    <dgm:cxn modelId="{CE1E43DA-C929-4D9C-944D-BAB4C275D4EC}" type="presParOf" srcId="{A029EB1B-FB6B-40B0-A6D1-64350DB63E58}" destId="{EB53EB19-A3E2-4C7C-B5CA-61BC5F458AA2}" srcOrd="1" destOrd="0" presId="urn:microsoft.com/office/officeart/2008/layout/LinedList"/>
    <dgm:cxn modelId="{0BBA53EC-B749-4C99-9FDE-0DF8A8E84766}" type="presParOf" srcId="{EB53EB19-A3E2-4C7C-B5CA-61BC5F458AA2}" destId="{1B7C5995-76D6-41A2-84BF-203FA358137C}" srcOrd="0" destOrd="0" presId="urn:microsoft.com/office/officeart/2008/layout/LinedList"/>
    <dgm:cxn modelId="{4C5E6432-18D5-43AE-A851-407B3A909ED4}" type="presParOf" srcId="{EB53EB19-A3E2-4C7C-B5CA-61BC5F458AA2}" destId="{32B3BE1B-3F3A-43BE-AF3C-3E353952EE0C}" srcOrd="1" destOrd="0" presId="urn:microsoft.com/office/officeart/2008/layout/LinedList"/>
    <dgm:cxn modelId="{E362D899-AA8B-4E27-90E5-59BFBD89D55D}" type="presParOf" srcId="{A029EB1B-FB6B-40B0-A6D1-64350DB63E58}" destId="{3F61E38A-496F-4AF8-8923-2F43D5148EC2}" srcOrd="2" destOrd="0" presId="urn:microsoft.com/office/officeart/2008/layout/LinedList"/>
    <dgm:cxn modelId="{5832C00E-9829-40E4-A8C9-1F928E4FFD01}" type="presParOf" srcId="{A029EB1B-FB6B-40B0-A6D1-64350DB63E58}" destId="{0B2A68A3-94A6-490A-964D-3938C94186FB}" srcOrd="3" destOrd="0" presId="urn:microsoft.com/office/officeart/2008/layout/LinedList"/>
    <dgm:cxn modelId="{01848B2A-9C77-4DA5-945A-C3C4015ED3C9}" type="presParOf" srcId="{0B2A68A3-94A6-490A-964D-3938C94186FB}" destId="{B03887BA-D05F-4BE2-9DA6-A46C9729B91E}" srcOrd="0" destOrd="0" presId="urn:microsoft.com/office/officeart/2008/layout/LinedList"/>
    <dgm:cxn modelId="{FB14A342-E0CA-4583-AE12-E5D48565009A}" type="presParOf" srcId="{0B2A68A3-94A6-490A-964D-3938C94186FB}" destId="{FB868F01-F371-4C4A-9D7F-74FD29643A1D}" srcOrd="1" destOrd="0" presId="urn:microsoft.com/office/officeart/2008/layout/LinedList"/>
    <dgm:cxn modelId="{57CFC414-92B9-4D73-858E-6A8FFA0EA9F8}" type="presParOf" srcId="{A029EB1B-FB6B-40B0-A6D1-64350DB63E58}" destId="{4B0D290C-5DE8-4C62-B9D0-BF9BDDF565B1}" srcOrd="4" destOrd="0" presId="urn:microsoft.com/office/officeart/2008/layout/LinedList"/>
    <dgm:cxn modelId="{E4CF1DDF-3307-4A23-8154-C8A5ED5345FF}" type="presParOf" srcId="{A029EB1B-FB6B-40B0-A6D1-64350DB63E58}" destId="{7DA02FF8-41AF-4547-A6E8-F0EA739E2B82}" srcOrd="5" destOrd="0" presId="urn:microsoft.com/office/officeart/2008/layout/LinedList"/>
    <dgm:cxn modelId="{D7E54CAE-2769-4816-BA7E-AACB5B8B4238}" type="presParOf" srcId="{7DA02FF8-41AF-4547-A6E8-F0EA739E2B82}" destId="{F568312F-7706-4FEB-8F6C-C063AD8227A0}" srcOrd="0" destOrd="0" presId="urn:microsoft.com/office/officeart/2008/layout/LinedList"/>
    <dgm:cxn modelId="{B6A68288-6E5E-419B-B52B-2546D703E007}" type="presParOf" srcId="{7DA02FF8-41AF-4547-A6E8-F0EA739E2B82}" destId="{7103E40F-9C07-4F72-A962-82CCCCB1CFF3}" srcOrd="1" destOrd="0" presId="urn:microsoft.com/office/officeart/2008/layout/LinedList"/>
    <dgm:cxn modelId="{00C4C95E-C225-41E7-A4E6-6526469FC302}" type="presParOf" srcId="{A029EB1B-FB6B-40B0-A6D1-64350DB63E58}" destId="{F821D5E7-F4FF-4D76-8295-1153C3B834FA}" srcOrd="6" destOrd="0" presId="urn:microsoft.com/office/officeart/2008/layout/LinedList"/>
    <dgm:cxn modelId="{5CCD96ED-3CFB-4A47-961D-D8826C474F8D}" type="presParOf" srcId="{A029EB1B-FB6B-40B0-A6D1-64350DB63E58}" destId="{D47B1D0B-6DE4-45B3-8390-8F5197BE774F}" srcOrd="7" destOrd="0" presId="urn:microsoft.com/office/officeart/2008/layout/LinedList"/>
    <dgm:cxn modelId="{229874DC-1E81-47EB-9EA6-9436C473153A}" type="presParOf" srcId="{D47B1D0B-6DE4-45B3-8390-8F5197BE774F}" destId="{3FEE4BFE-D499-47E7-B7CB-35AB060123CE}" srcOrd="0" destOrd="0" presId="urn:microsoft.com/office/officeart/2008/layout/LinedList"/>
    <dgm:cxn modelId="{5F0EAFA0-B3AA-4265-9D48-1FE96124EF05}" type="presParOf" srcId="{D47B1D0B-6DE4-45B3-8390-8F5197BE774F}" destId="{3E9C71E2-DF15-4E01-A007-A7E4A10A8FF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4B8E05-6C9F-4A58-8FF7-F1D1921F65DA}"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FC1EA631-C332-49D9-8180-635727D9064D}">
      <dgm:prSet/>
      <dgm:spPr/>
      <dgm:t>
        <a:bodyPr/>
        <a:lstStyle/>
        <a:p>
          <a:r>
            <a:rPr lang="en-US" b="1"/>
            <a:t>Learn how to nudge loved one away from substance abuse and related behaviors.</a:t>
          </a:r>
          <a:endParaRPr lang="en-US"/>
        </a:p>
      </dgm:t>
    </dgm:pt>
    <dgm:pt modelId="{AC82AACE-0743-408C-AE2D-875BABC8B237}" type="parTrans" cxnId="{64EBBD2F-2BA0-474B-9C29-BCB94C6137DB}">
      <dgm:prSet/>
      <dgm:spPr/>
      <dgm:t>
        <a:bodyPr/>
        <a:lstStyle/>
        <a:p>
          <a:endParaRPr lang="en-US"/>
        </a:p>
      </dgm:t>
    </dgm:pt>
    <dgm:pt modelId="{6B347DB1-7887-4610-8760-4F6EC21638CA}" type="sibTrans" cxnId="{64EBBD2F-2BA0-474B-9C29-BCB94C6137DB}">
      <dgm:prSet/>
      <dgm:spPr/>
      <dgm:t>
        <a:bodyPr/>
        <a:lstStyle/>
        <a:p>
          <a:endParaRPr lang="en-US"/>
        </a:p>
      </dgm:t>
    </dgm:pt>
    <dgm:pt modelId="{0A6F1FCC-D4B6-4E6D-900E-D3B2EBE36A78}">
      <dgm:prSet/>
      <dgm:spPr/>
      <dgm:t>
        <a:bodyPr/>
        <a:lstStyle/>
        <a:p>
          <a:r>
            <a:rPr lang="en-US" b="1"/>
            <a:t>Modify the family member’s behavior in such a way that a non-substance using lifestyle is more rewarding than one focused on using alcohol or other drugs.</a:t>
          </a:r>
          <a:endParaRPr lang="en-US"/>
        </a:p>
      </dgm:t>
    </dgm:pt>
    <dgm:pt modelId="{C2CB57C9-03DB-407A-A8F1-845114EF0565}" type="parTrans" cxnId="{9543E6CE-C255-4137-97A0-CF8610DF0180}">
      <dgm:prSet/>
      <dgm:spPr/>
      <dgm:t>
        <a:bodyPr/>
        <a:lstStyle/>
        <a:p>
          <a:endParaRPr lang="en-US"/>
        </a:p>
      </dgm:t>
    </dgm:pt>
    <dgm:pt modelId="{EA294BA8-C421-4C22-9F4F-01C1AA10703D}" type="sibTrans" cxnId="{9543E6CE-C255-4137-97A0-CF8610DF0180}">
      <dgm:prSet/>
      <dgm:spPr/>
      <dgm:t>
        <a:bodyPr/>
        <a:lstStyle/>
        <a:p>
          <a:endParaRPr lang="en-US"/>
        </a:p>
      </dgm:t>
    </dgm:pt>
    <dgm:pt modelId="{9ACDA8D1-5428-4BE0-94E9-BA1C71890705}" type="pres">
      <dgm:prSet presAssocID="{7D4B8E05-6C9F-4A58-8FF7-F1D1921F65DA}" presName="linear" presStyleCnt="0">
        <dgm:presLayoutVars>
          <dgm:animLvl val="lvl"/>
          <dgm:resizeHandles val="exact"/>
        </dgm:presLayoutVars>
      </dgm:prSet>
      <dgm:spPr/>
    </dgm:pt>
    <dgm:pt modelId="{14F05D62-F6DF-4201-93C0-B4BF8D57B01E}" type="pres">
      <dgm:prSet presAssocID="{FC1EA631-C332-49D9-8180-635727D9064D}" presName="parentText" presStyleLbl="node1" presStyleIdx="0" presStyleCnt="2">
        <dgm:presLayoutVars>
          <dgm:chMax val="0"/>
          <dgm:bulletEnabled val="1"/>
        </dgm:presLayoutVars>
      </dgm:prSet>
      <dgm:spPr/>
    </dgm:pt>
    <dgm:pt modelId="{3575CA1E-B124-47A1-A2F4-E04F341367F6}" type="pres">
      <dgm:prSet presAssocID="{6B347DB1-7887-4610-8760-4F6EC21638CA}" presName="spacer" presStyleCnt="0"/>
      <dgm:spPr/>
    </dgm:pt>
    <dgm:pt modelId="{C2BF9769-4D70-4D11-A11F-7F4469E5B182}" type="pres">
      <dgm:prSet presAssocID="{0A6F1FCC-D4B6-4E6D-900E-D3B2EBE36A78}" presName="parentText" presStyleLbl="node1" presStyleIdx="1" presStyleCnt="2">
        <dgm:presLayoutVars>
          <dgm:chMax val="0"/>
          <dgm:bulletEnabled val="1"/>
        </dgm:presLayoutVars>
      </dgm:prSet>
      <dgm:spPr/>
    </dgm:pt>
  </dgm:ptLst>
  <dgm:cxnLst>
    <dgm:cxn modelId="{64EBBD2F-2BA0-474B-9C29-BCB94C6137DB}" srcId="{7D4B8E05-6C9F-4A58-8FF7-F1D1921F65DA}" destId="{FC1EA631-C332-49D9-8180-635727D9064D}" srcOrd="0" destOrd="0" parTransId="{AC82AACE-0743-408C-AE2D-875BABC8B237}" sibTransId="{6B347DB1-7887-4610-8760-4F6EC21638CA}"/>
    <dgm:cxn modelId="{A759A16F-E200-4291-A8C3-A7BEAA0EFFD2}" type="presOf" srcId="{FC1EA631-C332-49D9-8180-635727D9064D}" destId="{14F05D62-F6DF-4201-93C0-B4BF8D57B01E}" srcOrd="0" destOrd="0" presId="urn:microsoft.com/office/officeart/2005/8/layout/vList2"/>
    <dgm:cxn modelId="{3AB59E7A-85AB-41B9-86CB-1B5D8CDC3EB1}" type="presOf" srcId="{0A6F1FCC-D4B6-4E6D-900E-D3B2EBE36A78}" destId="{C2BF9769-4D70-4D11-A11F-7F4469E5B182}" srcOrd="0" destOrd="0" presId="urn:microsoft.com/office/officeart/2005/8/layout/vList2"/>
    <dgm:cxn modelId="{9543E6CE-C255-4137-97A0-CF8610DF0180}" srcId="{7D4B8E05-6C9F-4A58-8FF7-F1D1921F65DA}" destId="{0A6F1FCC-D4B6-4E6D-900E-D3B2EBE36A78}" srcOrd="1" destOrd="0" parTransId="{C2CB57C9-03DB-407A-A8F1-845114EF0565}" sibTransId="{EA294BA8-C421-4C22-9F4F-01C1AA10703D}"/>
    <dgm:cxn modelId="{2797A6D9-6AC7-43E8-829A-B56AAF08B286}" type="presOf" srcId="{7D4B8E05-6C9F-4A58-8FF7-F1D1921F65DA}" destId="{9ACDA8D1-5428-4BE0-94E9-BA1C71890705}" srcOrd="0" destOrd="0" presId="urn:microsoft.com/office/officeart/2005/8/layout/vList2"/>
    <dgm:cxn modelId="{95247C87-6ECA-4B1A-9570-00E83C24CA33}" type="presParOf" srcId="{9ACDA8D1-5428-4BE0-94E9-BA1C71890705}" destId="{14F05D62-F6DF-4201-93C0-B4BF8D57B01E}" srcOrd="0" destOrd="0" presId="urn:microsoft.com/office/officeart/2005/8/layout/vList2"/>
    <dgm:cxn modelId="{9DF9ED17-1B35-473A-B8F2-7EF0A8FD51D1}" type="presParOf" srcId="{9ACDA8D1-5428-4BE0-94E9-BA1C71890705}" destId="{3575CA1E-B124-47A1-A2F4-E04F341367F6}" srcOrd="1" destOrd="0" presId="urn:microsoft.com/office/officeart/2005/8/layout/vList2"/>
    <dgm:cxn modelId="{2DE9ACD8-6DFD-4A5C-9A23-FAEAB977D7D4}" type="presParOf" srcId="{9ACDA8D1-5428-4BE0-94E9-BA1C71890705}" destId="{C2BF9769-4D70-4D11-A11F-7F4469E5B18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F71539-0ED1-4949-AC7A-4361C6231642}"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28FFCE16-693A-461C-B244-24B380E798E4}">
      <dgm:prSet/>
      <dgm:spPr/>
      <dgm:t>
        <a:bodyPr/>
        <a:lstStyle/>
        <a:p>
          <a:r>
            <a:rPr lang="en-US" dirty="0"/>
            <a:t>When is loved one most tempted to use?</a:t>
          </a:r>
        </a:p>
      </dgm:t>
    </dgm:pt>
    <dgm:pt modelId="{EE87295D-030F-4CF7-9E82-AF91B96B6D92}" type="parTrans" cxnId="{54824023-6CE1-4608-9DD2-C3FE585627B5}">
      <dgm:prSet/>
      <dgm:spPr/>
      <dgm:t>
        <a:bodyPr/>
        <a:lstStyle/>
        <a:p>
          <a:endParaRPr lang="en-US"/>
        </a:p>
      </dgm:t>
    </dgm:pt>
    <dgm:pt modelId="{9EE684A9-8F40-4273-8772-9D7B042BA595}" type="sibTrans" cxnId="{54824023-6CE1-4608-9DD2-C3FE585627B5}">
      <dgm:prSet/>
      <dgm:spPr/>
      <dgm:t>
        <a:bodyPr/>
        <a:lstStyle/>
        <a:p>
          <a:endParaRPr lang="en-US"/>
        </a:p>
      </dgm:t>
    </dgm:pt>
    <dgm:pt modelId="{910543F3-752A-4D86-B43F-F36BE8F4F8E9}">
      <dgm:prSet/>
      <dgm:spPr/>
      <dgm:t>
        <a:bodyPr/>
        <a:lstStyle/>
        <a:p>
          <a:r>
            <a:rPr lang="en-US"/>
            <a:t>Communicate more clearly. </a:t>
          </a:r>
        </a:p>
      </dgm:t>
    </dgm:pt>
    <dgm:pt modelId="{34FC8596-599E-4E28-86BF-703226BB6E13}" type="parTrans" cxnId="{B4AF20C7-EE31-4C6A-BD20-B15D3B65A671}">
      <dgm:prSet/>
      <dgm:spPr/>
      <dgm:t>
        <a:bodyPr/>
        <a:lstStyle/>
        <a:p>
          <a:endParaRPr lang="en-US"/>
        </a:p>
      </dgm:t>
    </dgm:pt>
    <dgm:pt modelId="{AFF5AA92-7B75-4AAD-81AE-EF262B2D928A}" type="sibTrans" cxnId="{B4AF20C7-EE31-4C6A-BD20-B15D3B65A671}">
      <dgm:prSet/>
      <dgm:spPr/>
      <dgm:t>
        <a:bodyPr/>
        <a:lstStyle/>
        <a:p>
          <a:endParaRPr lang="en-US"/>
        </a:p>
      </dgm:t>
    </dgm:pt>
    <dgm:pt modelId="{D78FBF5D-B861-4AB0-ABCA-3007C54F679A}">
      <dgm:prSet/>
      <dgm:spPr/>
      <dgm:t>
        <a:bodyPr/>
        <a:lstStyle/>
        <a:p>
          <a:r>
            <a:rPr lang="en-US"/>
            <a:t>Use positive reinforcement consistently.</a:t>
          </a:r>
        </a:p>
      </dgm:t>
    </dgm:pt>
    <dgm:pt modelId="{5623ADB2-E330-47D5-B1B7-FE045CAD3F2B}" type="parTrans" cxnId="{C30F5906-2450-47DF-BF11-CF74C3DF17FD}">
      <dgm:prSet/>
      <dgm:spPr/>
      <dgm:t>
        <a:bodyPr/>
        <a:lstStyle/>
        <a:p>
          <a:endParaRPr lang="en-US"/>
        </a:p>
      </dgm:t>
    </dgm:pt>
    <dgm:pt modelId="{1D407FD9-4A83-4D9C-A3B1-6F644CB6EC54}" type="sibTrans" cxnId="{C30F5906-2450-47DF-BF11-CF74C3DF17FD}">
      <dgm:prSet/>
      <dgm:spPr/>
      <dgm:t>
        <a:bodyPr/>
        <a:lstStyle/>
        <a:p>
          <a:endParaRPr lang="en-US"/>
        </a:p>
      </dgm:t>
    </dgm:pt>
    <dgm:pt modelId="{4DAA9ECB-1937-4EDC-87EA-CBE22DEF9CDB}">
      <dgm:prSet/>
      <dgm:spPr/>
      <dgm:t>
        <a:bodyPr/>
        <a:lstStyle/>
        <a:p>
          <a:r>
            <a:rPr lang="en-US"/>
            <a:t>Let loved one face the consequences that accrue.</a:t>
          </a:r>
        </a:p>
      </dgm:t>
    </dgm:pt>
    <dgm:pt modelId="{80CEDC2F-1CF0-4E97-9B62-CF52566791C8}" type="parTrans" cxnId="{0FF1082D-249A-4A35-ACCE-654D0F272DE6}">
      <dgm:prSet/>
      <dgm:spPr/>
      <dgm:t>
        <a:bodyPr/>
        <a:lstStyle/>
        <a:p>
          <a:endParaRPr lang="en-US"/>
        </a:p>
      </dgm:t>
    </dgm:pt>
    <dgm:pt modelId="{049E60B5-3ED4-44BC-A04C-05D75E98960E}" type="sibTrans" cxnId="{0FF1082D-249A-4A35-ACCE-654D0F272DE6}">
      <dgm:prSet/>
      <dgm:spPr/>
      <dgm:t>
        <a:bodyPr/>
        <a:lstStyle/>
        <a:p>
          <a:endParaRPr lang="en-US"/>
        </a:p>
      </dgm:t>
    </dgm:pt>
    <dgm:pt modelId="{FC6E48F5-806F-40C3-BDC7-4E0F989BADB8}">
      <dgm:prSet/>
      <dgm:spPr/>
      <dgm:t>
        <a:bodyPr/>
        <a:lstStyle/>
        <a:p>
          <a:r>
            <a:rPr lang="en-US"/>
            <a:t>Learn when to act on willingness.</a:t>
          </a:r>
        </a:p>
      </dgm:t>
    </dgm:pt>
    <dgm:pt modelId="{544BAAD9-4079-46D4-8199-79365899D574}" type="parTrans" cxnId="{D06D143B-296A-4167-AAF4-A5CAA1BC0471}">
      <dgm:prSet/>
      <dgm:spPr/>
      <dgm:t>
        <a:bodyPr/>
        <a:lstStyle/>
        <a:p>
          <a:endParaRPr lang="en-US"/>
        </a:p>
      </dgm:t>
    </dgm:pt>
    <dgm:pt modelId="{C8CF9472-0A27-4D3A-AA4C-C5D7A11485AE}" type="sibTrans" cxnId="{D06D143B-296A-4167-AAF4-A5CAA1BC0471}">
      <dgm:prSet/>
      <dgm:spPr/>
      <dgm:t>
        <a:bodyPr/>
        <a:lstStyle/>
        <a:p>
          <a:endParaRPr lang="en-US"/>
        </a:p>
      </dgm:t>
    </dgm:pt>
    <dgm:pt modelId="{A8AA3E79-DF4A-4E0D-BCF1-A45A943866E8}">
      <dgm:prSet/>
      <dgm:spPr/>
      <dgm:t>
        <a:bodyPr/>
        <a:lstStyle/>
        <a:p>
          <a:r>
            <a:rPr lang="en-US"/>
            <a:t>Support loved one through therapy.</a:t>
          </a:r>
        </a:p>
      </dgm:t>
    </dgm:pt>
    <dgm:pt modelId="{59924217-7254-4EBA-9EC5-F204109248DA}" type="parTrans" cxnId="{81D4FBE8-2DFD-4DF1-9E90-74C4115E0392}">
      <dgm:prSet/>
      <dgm:spPr/>
      <dgm:t>
        <a:bodyPr/>
        <a:lstStyle/>
        <a:p>
          <a:endParaRPr lang="en-US"/>
        </a:p>
      </dgm:t>
    </dgm:pt>
    <dgm:pt modelId="{2FC276AE-6FDB-469C-B2DB-87BB32E5B249}" type="sibTrans" cxnId="{81D4FBE8-2DFD-4DF1-9E90-74C4115E0392}">
      <dgm:prSet/>
      <dgm:spPr/>
      <dgm:t>
        <a:bodyPr/>
        <a:lstStyle/>
        <a:p>
          <a:endParaRPr lang="en-US"/>
        </a:p>
      </dgm:t>
    </dgm:pt>
    <dgm:pt modelId="{893ABC3D-4428-4FE1-9B35-78AC713B17C0}" type="pres">
      <dgm:prSet presAssocID="{0CF71539-0ED1-4949-AC7A-4361C6231642}" presName="vert0" presStyleCnt="0">
        <dgm:presLayoutVars>
          <dgm:dir/>
          <dgm:animOne val="branch"/>
          <dgm:animLvl val="lvl"/>
        </dgm:presLayoutVars>
      </dgm:prSet>
      <dgm:spPr/>
    </dgm:pt>
    <dgm:pt modelId="{630BCF2F-32D9-4BAC-B2D3-09C5AF7C9D64}" type="pres">
      <dgm:prSet presAssocID="{28FFCE16-693A-461C-B244-24B380E798E4}" presName="thickLine" presStyleLbl="alignNode1" presStyleIdx="0" presStyleCnt="6"/>
      <dgm:spPr/>
    </dgm:pt>
    <dgm:pt modelId="{47811667-C230-4FD1-8BA3-8EBFA6C5E163}" type="pres">
      <dgm:prSet presAssocID="{28FFCE16-693A-461C-B244-24B380E798E4}" presName="horz1" presStyleCnt="0"/>
      <dgm:spPr/>
    </dgm:pt>
    <dgm:pt modelId="{4C9AF559-ED1D-4634-B19A-29C79FEC6D89}" type="pres">
      <dgm:prSet presAssocID="{28FFCE16-693A-461C-B244-24B380E798E4}" presName="tx1" presStyleLbl="revTx" presStyleIdx="0" presStyleCnt="6"/>
      <dgm:spPr/>
    </dgm:pt>
    <dgm:pt modelId="{F2C1CBD7-A86F-45A4-83AB-C73BF48B7E46}" type="pres">
      <dgm:prSet presAssocID="{28FFCE16-693A-461C-B244-24B380E798E4}" presName="vert1" presStyleCnt="0"/>
      <dgm:spPr/>
    </dgm:pt>
    <dgm:pt modelId="{FACC5F31-4980-4E06-8DB5-E0DA2765E926}" type="pres">
      <dgm:prSet presAssocID="{910543F3-752A-4D86-B43F-F36BE8F4F8E9}" presName="thickLine" presStyleLbl="alignNode1" presStyleIdx="1" presStyleCnt="6"/>
      <dgm:spPr/>
    </dgm:pt>
    <dgm:pt modelId="{31686257-F6E6-407B-87EE-13C693BE6B8D}" type="pres">
      <dgm:prSet presAssocID="{910543F3-752A-4D86-B43F-F36BE8F4F8E9}" presName="horz1" presStyleCnt="0"/>
      <dgm:spPr/>
    </dgm:pt>
    <dgm:pt modelId="{35114A9F-FD84-4985-BCA9-DBAC327335C0}" type="pres">
      <dgm:prSet presAssocID="{910543F3-752A-4D86-B43F-F36BE8F4F8E9}" presName="tx1" presStyleLbl="revTx" presStyleIdx="1" presStyleCnt="6"/>
      <dgm:spPr/>
    </dgm:pt>
    <dgm:pt modelId="{9A978A1C-30B6-42D0-801B-22A20B14A3FB}" type="pres">
      <dgm:prSet presAssocID="{910543F3-752A-4D86-B43F-F36BE8F4F8E9}" presName="vert1" presStyleCnt="0"/>
      <dgm:spPr/>
    </dgm:pt>
    <dgm:pt modelId="{AD0D3140-207E-450D-8741-36F5AFD4380D}" type="pres">
      <dgm:prSet presAssocID="{D78FBF5D-B861-4AB0-ABCA-3007C54F679A}" presName="thickLine" presStyleLbl="alignNode1" presStyleIdx="2" presStyleCnt="6"/>
      <dgm:spPr/>
    </dgm:pt>
    <dgm:pt modelId="{39119D69-1551-43FD-8F55-7AB9EFAB33AB}" type="pres">
      <dgm:prSet presAssocID="{D78FBF5D-B861-4AB0-ABCA-3007C54F679A}" presName="horz1" presStyleCnt="0"/>
      <dgm:spPr/>
    </dgm:pt>
    <dgm:pt modelId="{A9ED8C8F-AF50-415F-BC62-9EFB8986DF84}" type="pres">
      <dgm:prSet presAssocID="{D78FBF5D-B861-4AB0-ABCA-3007C54F679A}" presName="tx1" presStyleLbl="revTx" presStyleIdx="2" presStyleCnt="6"/>
      <dgm:spPr/>
    </dgm:pt>
    <dgm:pt modelId="{E4071F3C-C0C1-4D9B-8423-39DA50E5C3F3}" type="pres">
      <dgm:prSet presAssocID="{D78FBF5D-B861-4AB0-ABCA-3007C54F679A}" presName="vert1" presStyleCnt="0"/>
      <dgm:spPr/>
    </dgm:pt>
    <dgm:pt modelId="{F933A046-C578-4437-9380-D530AAB4EEAF}" type="pres">
      <dgm:prSet presAssocID="{4DAA9ECB-1937-4EDC-87EA-CBE22DEF9CDB}" presName="thickLine" presStyleLbl="alignNode1" presStyleIdx="3" presStyleCnt="6"/>
      <dgm:spPr/>
    </dgm:pt>
    <dgm:pt modelId="{59283982-949E-4974-9D69-6F206842556B}" type="pres">
      <dgm:prSet presAssocID="{4DAA9ECB-1937-4EDC-87EA-CBE22DEF9CDB}" presName="horz1" presStyleCnt="0"/>
      <dgm:spPr/>
    </dgm:pt>
    <dgm:pt modelId="{F563A92B-86BC-4C17-9A62-C38B7955357E}" type="pres">
      <dgm:prSet presAssocID="{4DAA9ECB-1937-4EDC-87EA-CBE22DEF9CDB}" presName="tx1" presStyleLbl="revTx" presStyleIdx="3" presStyleCnt="6"/>
      <dgm:spPr/>
    </dgm:pt>
    <dgm:pt modelId="{07B41056-2CC1-4073-A578-6CAA62CBA8C3}" type="pres">
      <dgm:prSet presAssocID="{4DAA9ECB-1937-4EDC-87EA-CBE22DEF9CDB}" presName="vert1" presStyleCnt="0"/>
      <dgm:spPr/>
    </dgm:pt>
    <dgm:pt modelId="{920738A6-6799-4678-AD75-EE4C0500DD86}" type="pres">
      <dgm:prSet presAssocID="{FC6E48F5-806F-40C3-BDC7-4E0F989BADB8}" presName="thickLine" presStyleLbl="alignNode1" presStyleIdx="4" presStyleCnt="6"/>
      <dgm:spPr/>
    </dgm:pt>
    <dgm:pt modelId="{D8D8E690-E239-4A39-BE6F-4A82888D6254}" type="pres">
      <dgm:prSet presAssocID="{FC6E48F5-806F-40C3-BDC7-4E0F989BADB8}" presName="horz1" presStyleCnt="0"/>
      <dgm:spPr/>
    </dgm:pt>
    <dgm:pt modelId="{5F0129F0-4657-4005-BA9A-4C4FAD86F0B1}" type="pres">
      <dgm:prSet presAssocID="{FC6E48F5-806F-40C3-BDC7-4E0F989BADB8}" presName="tx1" presStyleLbl="revTx" presStyleIdx="4" presStyleCnt="6"/>
      <dgm:spPr/>
    </dgm:pt>
    <dgm:pt modelId="{B7DE42AC-C929-4CFC-AB62-A48D5BF2A5D0}" type="pres">
      <dgm:prSet presAssocID="{FC6E48F5-806F-40C3-BDC7-4E0F989BADB8}" presName="vert1" presStyleCnt="0"/>
      <dgm:spPr/>
    </dgm:pt>
    <dgm:pt modelId="{240B1B75-116E-4F0E-AC15-F600C128AE9E}" type="pres">
      <dgm:prSet presAssocID="{A8AA3E79-DF4A-4E0D-BCF1-A45A943866E8}" presName="thickLine" presStyleLbl="alignNode1" presStyleIdx="5" presStyleCnt="6"/>
      <dgm:spPr/>
    </dgm:pt>
    <dgm:pt modelId="{A243007B-29AC-4584-AEFE-F346D6904991}" type="pres">
      <dgm:prSet presAssocID="{A8AA3E79-DF4A-4E0D-BCF1-A45A943866E8}" presName="horz1" presStyleCnt="0"/>
      <dgm:spPr/>
    </dgm:pt>
    <dgm:pt modelId="{5199B7C1-424A-4E04-AA4C-22F2DA63D046}" type="pres">
      <dgm:prSet presAssocID="{A8AA3E79-DF4A-4E0D-BCF1-A45A943866E8}" presName="tx1" presStyleLbl="revTx" presStyleIdx="5" presStyleCnt="6"/>
      <dgm:spPr/>
    </dgm:pt>
    <dgm:pt modelId="{BF7F124F-6A8A-43C7-B7F7-63E1F4B7E778}" type="pres">
      <dgm:prSet presAssocID="{A8AA3E79-DF4A-4E0D-BCF1-A45A943866E8}" presName="vert1" presStyleCnt="0"/>
      <dgm:spPr/>
    </dgm:pt>
  </dgm:ptLst>
  <dgm:cxnLst>
    <dgm:cxn modelId="{C30F5906-2450-47DF-BF11-CF74C3DF17FD}" srcId="{0CF71539-0ED1-4949-AC7A-4361C6231642}" destId="{D78FBF5D-B861-4AB0-ABCA-3007C54F679A}" srcOrd="2" destOrd="0" parTransId="{5623ADB2-E330-47D5-B1B7-FE045CAD3F2B}" sibTransId="{1D407FD9-4A83-4D9C-A3B1-6F644CB6EC54}"/>
    <dgm:cxn modelId="{914BFF10-CE91-44F9-ABD5-BB7089973C1A}" type="presOf" srcId="{D78FBF5D-B861-4AB0-ABCA-3007C54F679A}" destId="{A9ED8C8F-AF50-415F-BC62-9EFB8986DF84}" srcOrd="0" destOrd="0" presId="urn:microsoft.com/office/officeart/2008/layout/LinedList"/>
    <dgm:cxn modelId="{54824023-6CE1-4608-9DD2-C3FE585627B5}" srcId="{0CF71539-0ED1-4949-AC7A-4361C6231642}" destId="{28FFCE16-693A-461C-B244-24B380E798E4}" srcOrd="0" destOrd="0" parTransId="{EE87295D-030F-4CF7-9E82-AF91B96B6D92}" sibTransId="{9EE684A9-8F40-4273-8772-9D7B042BA595}"/>
    <dgm:cxn modelId="{0FF1082D-249A-4A35-ACCE-654D0F272DE6}" srcId="{0CF71539-0ED1-4949-AC7A-4361C6231642}" destId="{4DAA9ECB-1937-4EDC-87EA-CBE22DEF9CDB}" srcOrd="3" destOrd="0" parTransId="{80CEDC2F-1CF0-4E97-9B62-CF52566791C8}" sibTransId="{049E60B5-3ED4-44BC-A04C-05D75E98960E}"/>
    <dgm:cxn modelId="{D06D143B-296A-4167-AAF4-A5CAA1BC0471}" srcId="{0CF71539-0ED1-4949-AC7A-4361C6231642}" destId="{FC6E48F5-806F-40C3-BDC7-4E0F989BADB8}" srcOrd="4" destOrd="0" parTransId="{544BAAD9-4079-46D4-8199-79365899D574}" sibTransId="{C8CF9472-0A27-4D3A-AA4C-C5D7A11485AE}"/>
    <dgm:cxn modelId="{6594955A-A640-42FC-AA57-E2CCADBC8727}" type="presOf" srcId="{4DAA9ECB-1937-4EDC-87EA-CBE22DEF9CDB}" destId="{F563A92B-86BC-4C17-9A62-C38B7955357E}" srcOrd="0" destOrd="0" presId="urn:microsoft.com/office/officeart/2008/layout/LinedList"/>
    <dgm:cxn modelId="{BA00FDB4-5654-4859-93B6-48787FDEE98E}" type="presOf" srcId="{28FFCE16-693A-461C-B244-24B380E798E4}" destId="{4C9AF559-ED1D-4634-B19A-29C79FEC6D89}" srcOrd="0" destOrd="0" presId="urn:microsoft.com/office/officeart/2008/layout/LinedList"/>
    <dgm:cxn modelId="{00DBA2C6-EC46-4548-B005-B501037DB243}" type="presOf" srcId="{FC6E48F5-806F-40C3-BDC7-4E0F989BADB8}" destId="{5F0129F0-4657-4005-BA9A-4C4FAD86F0B1}" srcOrd="0" destOrd="0" presId="urn:microsoft.com/office/officeart/2008/layout/LinedList"/>
    <dgm:cxn modelId="{B4AF20C7-EE31-4C6A-BD20-B15D3B65A671}" srcId="{0CF71539-0ED1-4949-AC7A-4361C6231642}" destId="{910543F3-752A-4D86-B43F-F36BE8F4F8E9}" srcOrd="1" destOrd="0" parTransId="{34FC8596-599E-4E28-86BF-703226BB6E13}" sibTransId="{AFF5AA92-7B75-4AAD-81AE-EF262B2D928A}"/>
    <dgm:cxn modelId="{8A8CB1C9-754C-4D19-9FCB-C85B4E27D96B}" type="presOf" srcId="{A8AA3E79-DF4A-4E0D-BCF1-A45A943866E8}" destId="{5199B7C1-424A-4E04-AA4C-22F2DA63D046}" srcOrd="0" destOrd="0" presId="urn:microsoft.com/office/officeart/2008/layout/LinedList"/>
    <dgm:cxn modelId="{81D4FBE8-2DFD-4DF1-9E90-74C4115E0392}" srcId="{0CF71539-0ED1-4949-AC7A-4361C6231642}" destId="{A8AA3E79-DF4A-4E0D-BCF1-A45A943866E8}" srcOrd="5" destOrd="0" parTransId="{59924217-7254-4EBA-9EC5-F204109248DA}" sibTransId="{2FC276AE-6FDB-469C-B2DB-87BB32E5B249}"/>
    <dgm:cxn modelId="{A60E99F6-13BF-4765-AC4B-AFFD7C5E9B86}" type="presOf" srcId="{910543F3-752A-4D86-B43F-F36BE8F4F8E9}" destId="{35114A9F-FD84-4985-BCA9-DBAC327335C0}" srcOrd="0" destOrd="0" presId="urn:microsoft.com/office/officeart/2008/layout/LinedList"/>
    <dgm:cxn modelId="{BBB9E3F8-A170-4085-83ED-D6BCCEBF0314}" type="presOf" srcId="{0CF71539-0ED1-4949-AC7A-4361C6231642}" destId="{893ABC3D-4428-4FE1-9B35-78AC713B17C0}" srcOrd="0" destOrd="0" presId="urn:microsoft.com/office/officeart/2008/layout/LinedList"/>
    <dgm:cxn modelId="{743C1749-65DE-4B29-87EB-130A010E4403}" type="presParOf" srcId="{893ABC3D-4428-4FE1-9B35-78AC713B17C0}" destId="{630BCF2F-32D9-4BAC-B2D3-09C5AF7C9D64}" srcOrd="0" destOrd="0" presId="urn:microsoft.com/office/officeart/2008/layout/LinedList"/>
    <dgm:cxn modelId="{89825EC7-4DFF-4F98-9B6E-F478616956D8}" type="presParOf" srcId="{893ABC3D-4428-4FE1-9B35-78AC713B17C0}" destId="{47811667-C230-4FD1-8BA3-8EBFA6C5E163}" srcOrd="1" destOrd="0" presId="urn:microsoft.com/office/officeart/2008/layout/LinedList"/>
    <dgm:cxn modelId="{E384FBD3-1F20-4E20-97B5-8D693F379283}" type="presParOf" srcId="{47811667-C230-4FD1-8BA3-8EBFA6C5E163}" destId="{4C9AF559-ED1D-4634-B19A-29C79FEC6D89}" srcOrd="0" destOrd="0" presId="urn:microsoft.com/office/officeart/2008/layout/LinedList"/>
    <dgm:cxn modelId="{E926CBD3-552B-4E13-B6E3-E883FB818275}" type="presParOf" srcId="{47811667-C230-4FD1-8BA3-8EBFA6C5E163}" destId="{F2C1CBD7-A86F-45A4-83AB-C73BF48B7E46}" srcOrd="1" destOrd="0" presId="urn:microsoft.com/office/officeart/2008/layout/LinedList"/>
    <dgm:cxn modelId="{2ACA5B50-9BC9-4932-9EFF-8CD40E738079}" type="presParOf" srcId="{893ABC3D-4428-4FE1-9B35-78AC713B17C0}" destId="{FACC5F31-4980-4E06-8DB5-E0DA2765E926}" srcOrd="2" destOrd="0" presId="urn:microsoft.com/office/officeart/2008/layout/LinedList"/>
    <dgm:cxn modelId="{855E5D04-92F2-4D4E-8F17-799DA5BAD16A}" type="presParOf" srcId="{893ABC3D-4428-4FE1-9B35-78AC713B17C0}" destId="{31686257-F6E6-407B-87EE-13C693BE6B8D}" srcOrd="3" destOrd="0" presId="urn:microsoft.com/office/officeart/2008/layout/LinedList"/>
    <dgm:cxn modelId="{B736B0BE-08B5-4ECB-9665-4B8346D8C376}" type="presParOf" srcId="{31686257-F6E6-407B-87EE-13C693BE6B8D}" destId="{35114A9F-FD84-4985-BCA9-DBAC327335C0}" srcOrd="0" destOrd="0" presId="urn:microsoft.com/office/officeart/2008/layout/LinedList"/>
    <dgm:cxn modelId="{71425384-BFED-42B5-9E59-278646365A15}" type="presParOf" srcId="{31686257-F6E6-407B-87EE-13C693BE6B8D}" destId="{9A978A1C-30B6-42D0-801B-22A20B14A3FB}" srcOrd="1" destOrd="0" presId="urn:microsoft.com/office/officeart/2008/layout/LinedList"/>
    <dgm:cxn modelId="{435F2938-830E-4EDB-8773-B830B4274649}" type="presParOf" srcId="{893ABC3D-4428-4FE1-9B35-78AC713B17C0}" destId="{AD0D3140-207E-450D-8741-36F5AFD4380D}" srcOrd="4" destOrd="0" presId="urn:microsoft.com/office/officeart/2008/layout/LinedList"/>
    <dgm:cxn modelId="{90100C08-57B0-43A1-9A5F-AAF4F804F5E9}" type="presParOf" srcId="{893ABC3D-4428-4FE1-9B35-78AC713B17C0}" destId="{39119D69-1551-43FD-8F55-7AB9EFAB33AB}" srcOrd="5" destOrd="0" presId="urn:microsoft.com/office/officeart/2008/layout/LinedList"/>
    <dgm:cxn modelId="{AF7010A7-970D-4161-A52A-DA8BCFAB33AB}" type="presParOf" srcId="{39119D69-1551-43FD-8F55-7AB9EFAB33AB}" destId="{A9ED8C8F-AF50-415F-BC62-9EFB8986DF84}" srcOrd="0" destOrd="0" presId="urn:microsoft.com/office/officeart/2008/layout/LinedList"/>
    <dgm:cxn modelId="{5591EBFB-04BC-439E-84D4-C9B9EE8E77C3}" type="presParOf" srcId="{39119D69-1551-43FD-8F55-7AB9EFAB33AB}" destId="{E4071F3C-C0C1-4D9B-8423-39DA50E5C3F3}" srcOrd="1" destOrd="0" presId="urn:microsoft.com/office/officeart/2008/layout/LinedList"/>
    <dgm:cxn modelId="{966B5B0E-8F76-42FA-88DA-9706ABA22BC0}" type="presParOf" srcId="{893ABC3D-4428-4FE1-9B35-78AC713B17C0}" destId="{F933A046-C578-4437-9380-D530AAB4EEAF}" srcOrd="6" destOrd="0" presId="urn:microsoft.com/office/officeart/2008/layout/LinedList"/>
    <dgm:cxn modelId="{A2CC15DE-FD79-45E6-9C35-B0B81F793D1C}" type="presParOf" srcId="{893ABC3D-4428-4FE1-9B35-78AC713B17C0}" destId="{59283982-949E-4974-9D69-6F206842556B}" srcOrd="7" destOrd="0" presId="urn:microsoft.com/office/officeart/2008/layout/LinedList"/>
    <dgm:cxn modelId="{4331F851-102E-4557-9BBA-E121374209D0}" type="presParOf" srcId="{59283982-949E-4974-9D69-6F206842556B}" destId="{F563A92B-86BC-4C17-9A62-C38B7955357E}" srcOrd="0" destOrd="0" presId="urn:microsoft.com/office/officeart/2008/layout/LinedList"/>
    <dgm:cxn modelId="{7996E542-E9DE-4131-B0BB-4DCCF8B6ED7D}" type="presParOf" srcId="{59283982-949E-4974-9D69-6F206842556B}" destId="{07B41056-2CC1-4073-A578-6CAA62CBA8C3}" srcOrd="1" destOrd="0" presId="urn:microsoft.com/office/officeart/2008/layout/LinedList"/>
    <dgm:cxn modelId="{F4FB5126-76F4-4185-AA13-C5680F99D42B}" type="presParOf" srcId="{893ABC3D-4428-4FE1-9B35-78AC713B17C0}" destId="{920738A6-6799-4678-AD75-EE4C0500DD86}" srcOrd="8" destOrd="0" presId="urn:microsoft.com/office/officeart/2008/layout/LinedList"/>
    <dgm:cxn modelId="{D1E95E65-EA70-40C2-82FF-0376F20562B4}" type="presParOf" srcId="{893ABC3D-4428-4FE1-9B35-78AC713B17C0}" destId="{D8D8E690-E239-4A39-BE6F-4A82888D6254}" srcOrd="9" destOrd="0" presId="urn:microsoft.com/office/officeart/2008/layout/LinedList"/>
    <dgm:cxn modelId="{52168714-2E38-4E3B-BF38-AD25A640E100}" type="presParOf" srcId="{D8D8E690-E239-4A39-BE6F-4A82888D6254}" destId="{5F0129F0-4657-4005-BA9A-4C4FAD86F0B1}" srcOrd="0" destOrd="0" presId="urn:microsoft.com/office/officeart/2008/layout/LinedList"/>
    <dgm:cxn modelId="{E38A9288-CCCE-44B6-BE18-008E33CDA8FD}" type="presParOf" srcId="{D8D8E690-E239-4A39-BE6F-4A82888D6254}" destId="{B7DE42AC-C929-4CFC-AB62-A48D5BF2A5D0}" srcOrd="1" destOrd="0" presId="urn:microsoft.com/office/officeart/2008/layout/LinedList"/>
    <dgm:cxn modelId="{B6854067-F2D0-42F1-9B9D-4784B6BF0216}" type="presParOf" srcId="{893ABC3D-4428-4FE1-9B35-78AC713B17C0}" destId="{240B1B75-116E-4F0E-AC15-F600C128AE9E}" srcOrd="10" destOrd="0" presId="urn:microsoft.com/office/officeart/2008/layout/LinedList"/>
    <dgm:cxn modelId="{004970CB-B885-434B-BC9D-C0E20E66153C}" type="presParOf" srcId="{893ABC3D-4428-4FE1-9B35-78AC713B17C0}" destId="{A243007B-29AC-4584-AEFE-F346D6904991}" srcOrd="11" destOrd="0" presId="urn:microsoft.com/office/officeart/2008/layout/LinedList"/>
    <dgm:cxn modelId="{7E59D72E-EA66-482D-853E-6BFFE5B730AA}" type="presParOf" srcId="{A243007B-29AC-4584-AEFE-F346D6904991}" destId="{5199B7C1-424A-4E04-AA4C-22F2DA63D046}" srcOrd="0" destOrd="0" presId="urn:microsoft.com/office/officeart/2008/layout/LinedList"/>
    <dgm:cxn modelId="{14AC5E42-CAB4-400B-8668-5D388301EA04}" type="presParOf" srcId="{A243007B-29AC-4584-AEFE-F346D6904991}" destId="{BF7F124F-6A8A-43C7-B7F7-63E1F4B7E77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3049FB-3298-4393-92F7-E25F30354950}"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251CB4CD-D715-408C-ADA3-BB08F494F763}">
      <dgm:prSet/>
      <dgm:spPr/>
      <dgm:t>
        <a:bodyPr/>
        <a:lstStyle/>
        <a:p>
          <a:r>
            <a:rPr lang="en-US" dirty="0"/>
            <a:t>We talked about substance abuse’s effects on families.</a:t>
          </a:r>
        </a:p>
      </dgm:t>
    </dgm:pt>
    <dgm:pt modelId="{10873D56-E085-44F4-A3D7-FBFDB9838AC5}" type="parTrans" cxnId="{B6CEBE0D-62E0-4CFB-96A8-8BBCFF5D3302}">
      <dgm:prSet/>
      <dgm:spPr/>
      <dgm:t>
        <a:bodyPr/>
        <a:lstStyle/>
        <a:p>
          <a:endParaRPr lang="en-US"/>
        </a:p>
      </dgm:t>
    </dgm:pt>
    <dgm:pt modelId="{374F01CE-9D9B-41BB-99AD-7A81734B1649}" type="sibTrans" cxnId="{B6CEBE0D-62E0-4CFB-96A8-8BBCFF5D3302}">
      <dgm:prSet/>
      <dgm:spPr/>
      <dgm:t>
        <a:bodyPr/>
        <a:lstStyle/>
        <a:p>
          <a:endParaRPr lang="en-US"/>
        </a:p>
      </dgm:t>
    </dgm:pt>
    <dgm:pt modelId="{8AC89759-E8EF-4BF7-AEDF-97BDF4D16AD1}">
      <dgm:prSet/>
      <dgm:spPr/>
      <dgm:t>
        <a:bodyPr/>
        <a:lstStyle/>
        <a:p>
          <a:r>
            <a:rPr lang="en-US"/>
            <a:t>We’ve validated your experiences as relative caregivers.  </a:t>
          </a:r>
        </a:p>
      </dgm:t>
    </dgm:pt>
    <dgm:pt modelId="{CE888F92-054A-403A-86DB-FD09A066705D}" type="parTrans" cxnId="{34C7B486-A152-4BD8-94C9-B8740006E689}">
      <dgm:prSet/>
      <dgm:spPr/>
      <dgm:t>
        <a:bodyPr/>
        <a:lstStyle/>
        <a:p>
          <a:endParaRPr lang="en-US"/>
        </a:p>
      </dgm:t>
    </dgm:pt>
    <dgm:pt modelId="{A3DCBEAE-5D09-47C3-9F9A-0ACA04922CFB}" type="sibTrans" cxnId="{34C7B486-A152-4BD8-94C9-B8740006E689}">
      <dgm:prSet/>
      <dgm:spPr/>
      <dgm:t>
        <a:bodyPr/>
        <a:lstStyle/>
        <a:p>
          <a:endParaRPr lang="en-US"/>
        </a:p>
      </dgm:t>
    </dgm:pt>
    <dgm:pt modelId="{5146E4A2-0FC2-4EB2-82B7-4DDCDC0F646B}">
      <dgm:prSet/>
      <dgm:spPr/>
      <dgm:t>
        <a:bodyPr/>
        <a:lstStyle/>
        <a:p>
          <a:r>
            <a:rPr lang="en-US"/>
            <a:t>We’ve given you a plan to take care of yourselves.</a:t>
          </a:r>
        </a:p>
      </dgm:t>
    </dgm:pt>
    <dgm:pt modelId="{20B1DBA0-A9DC-436D-8930-976C7A513FF7}" type="parTrans" cxnId="{2DA26D97-6DA5-47CD-BAEB-32B8401ECEB8}">
      <dgm:prSet/>
      <dgm:spPr/>
      <dgm:t>
        <a:bodyPr/>
        <a:lstStyle/>
        <a:p>
          <a:endParaRPr lang="en-US"/>
        </a:p>
      </dgm:t>
    </dgm:pt>
    <dgm:pt modelId="{940F95B3-6AD8-4094-987B-D8523F2FCD94}" type="sibTrans" cxnId="{2DA26D97-6DA5-47CD-BAEB-32B8401ECEB8}">
      <dgm:prSet/>
      <dgm:spPr/>
      <dgm:t>
        <a:bodyPr/>
        <a:lstStyle/>
        <a:p>
          <a:endParaRPr lang="en-US"/>
        </a:p>
      </dgm:t>
    </dgm:pt>
    <dgm:pt modelId="{D00C011A-7EC3-4087-B8BF-A5EF907AA0CD}">
      <dgm:prSet/>
      <dgm:spPr/>
      <dgm:t>
        <a:bodyPr/>
        <a:lstStyle/>
        <a:p>
          <a:r>
            <a:rPr lang="en-US"/>
            <a:t>We’ve talked about how some of the children in your care may be feeling and how to best support and have conversations with them.</a:t>
          </a:r>
        </a:p>
      </dgm:t>
    </dgm:pt>
    <dgm:pt modelId="{B9F04D72-1A51-4843-90CB-513EAD256A88}" type="parTrans" cxnId="{16C1E1A7-2D08-4543-A6D3-9067F87F600F}">
      <dgm:prSet/>
      <dgm:spPr/>
      <dgm:t>
        <a:bodyPr/>
        <a:lstStyle/>
        <a:p>
          <a:endParaRPr lang="en-US"/>
        </a:p>
      </dgm:t>
    </dgm:pt>
    <dgm:pt modelId="{D8E4F1DB-4387-4D03-80E6-9F00747A793E}" type="sibTrans" cxnId="{16C1E1A7-2D08-4543-A6D3-9067F87F600F}">
      <dgm:prSet/>
      <dgm:spPr/>
      <dgm:t>
        <a:bodyPr/>
        <a:lstStyle/>
        <a:p>
          <a:endParaRPr lang="en-US"/>
        </a:p>
      </dgm:t>
    </dgm:pt>
    <dgm:pt modelId="{D29B8E04-1F8A-4409-9FEF-046568026A25}">
      <dgm:prSet/>
      <dgm:spPr/>
      <dgm:t>
        <a:bodyPr/>
        <a:lstStyle/>
        <a:p>
          <a:r>
            <a:rPr lang="en-US"/>
            <a:t>Finally, we’ve offered specific resources for supporting you and those in your care.</a:t>
          </a:r>
        </a:p>
      </dgm:t>
    </dgm:pt>
    <dgm:pt modelId="{07707278-20E9-4399-9629-3D4203DA2CBE}" type="parTrans" cxnId="{0FDD338F-B968-4825-B889-AF0BEF6935C8}">
      <dgm:prSet/>
      <dgm:spPr/>
      <dgm:t>
        <a:bodyPr/>
        <a:lstStyle/>
        <a:p>
          <a:endParaRPr lang="en-US"/>
        </a:p>
      </dgm:t>
    </dgm:pt>
    <dgm:pt modelId="{84DF4543-293E-4A99-8514-39CA9E343D6F}" type="sibTrans" cxnId="{0FDD338F-B968-4825-B889-AF0BEF6935C8}">
      <dgm:prSet/>
      <dgm:spPr/>
      <dgm:t>
        <a:bodyPr/>
        <a:lstStyle/>
        <a:p>
          <a:endParaRPr lang="en-US"/>
        </a:p>
      </dgm:t>
    </dgm:pt>
    <dgm:pt modelId="{252777EA-B441-4DCB-A22B-0A9BFF080D5B}" type="pres">
      <dgm:prSet presAssocID="{E43049FB-3298-4393-92F7-E25F30354950}" presName="diagram" presStyleCnt="0">
        <dgm:presLayoutVars>
          <dgm:dir/>
          <dgm:resizeHandles val="exact"/>
        </dgm:presLayoutVars>
      </dgm:prSet>
      <dgm:spPr/>
    </dgm:pt>
    <dgm:pt modelId="{3A5CD905-EEBA-4F79-B952-C8CD6EEF94CA}" type="pres">
      <dgm:prSet presAssocID="{251CB4CD-D715-408C-ADA3-BB08F494F763}" presName="node" presStyleLbl="node1" presStyleIdx="0" presStyleCnt="5">
        <dgm:presLayoutVars>
          <dgm:bulletEnabled val="1"/>
        </dgm:presLayoutVars>
      </dgm:prSet>
      <dgm:spPr/>
    </dgm:pt>
    <dgm:pt modelId="{BE9D361C-2A95-4028-AE15-2BE8B9973606}" type="pres">
      <dgm:prSet presAssocID="{374F01CE-9D9B-41BB-99AD-7A81734B1649}" presName="sibTrans" presStyleCnt="0"/>
      <dgm:spPr/>
    </dgm:pt>
    <dgm:pt modelId="{36B17BB6-F9D3-4629-A4F5-E316D863849E}" type="pres">
      <dgm:prSet presAssocID="{8AC89759-E8EF-4BF7-AEDF-97BDF4D16AD1}" presName="node" presStyleLbl="node1" presStyleIdx="1" presStyleCnt="5">
        <dgm:presLayoutVars>
          <dgm:bulletEnabled val="1"/>
        </dgm:presLayoutVars>
      </dgm:prSet>
      <dgm:spPr/>
    </dgm:pt>
    <dgm:pt modelId="{A000C796-416B-4F6D-AF9A-89356A66DA22}" type="pres">
      <dgm:prSet presAssocID="{A3DCBEAE-5D09-47C3-9F9A-0ACA04922CFB}" presName="sibTrans" presStyleCnt="0"/>
      <dgm:spPr/>
    </dgm:pt>
    <dgm:pt modelId="{734609A8-A4F7-4BBD-9F96-7148ECB211ED}" type="pres">
      <dgm:prSet presAssocID="{5146E4A2-0FC2-4EB2-82B7-4DDCDC0F646B}" presName="node" presStyleLbl="node1" presStyleIdx="2" presStyleCnt="5">
        <dgm:presLayoutVars>
          <dgm:bulletEnabled val="1"/>
        </dgm:presLayoutVars>
      </dgm:prSet>
      <dgm:spPr/>
    </dgm:pt>
    <dgm:pt modelId="{010FA833-718A-4B26-96F2-8D8A55EAE7BD}" type="pres">
      <dgm:prSet presAssocID="{940F95B3-6AD8-4094-987B-D8523F2FCD94}" presName="sibTrans" presStyleCnt="0"/>
      <dgm:spPr/>
    </dgm:pt>
    <dgm:pt modelId="{E5751500-43F6-43FE-9333-7148212494C4}" type="pres">
      <dgm:prSet presAssocID="{D00C011A-7EC3-4087-B8BF-A5EF907AA0CD}" presName="node" presStyleLbl="node1" presStyleIdx="3" presStyleCnt="5">
        <dgm:presLayoutVars>
          <dgm:bulletEnabled val="1"/>
        </dgm:presLayoutVars>
      </dgm:prSet>
      <dgm:spPr/>
    </dgm:pt>
    <dgm:pt modelId="{848B3B10-10EF-466E-B536-35822E2CBACE}" type="pres">
      <dgm:prSet presAssocID="{D8E4F1DB-4387-4D03-80E6-9F00747A793E}" presName="sibTrans" presStyleCnt="0"/>
      <dgm:spPr/>
    </dgm:pt>
    <dgm:pt modelId="{4BF192E1-4F57-4028-A43D-61D8D78BC6FD}" type="pres">
      <dgm:prSet presAssocID="{D29B8E04-1F8A-4409-9FEF-046568026A25}" presName="node" presStyleLbl="node1" presStyleIdx="4" presStyleCnt="5">
        <dgm:presLayoutVars>
          <dgm:bulletEnabled val="1"/>
        </dgm:presLayoutVars>
      </dgm:prSet>
      <dgm:spPr/>
    </dgm:pt>
  </dgm:ptLst>
  <dgm:cxnLst>
    <dgm:cxn modelId="{B6CEBE0D-62E0-4CFB-96A8-8BBCFF5D3302}" srcId="{E43049FB-3298-4393-92F7-E25F30354950}" destId="{251CB4CD-D715-408C-ADA3-BB08F494F763}" srcOrd="0" destOrd="0" parTransId="{10873D56-E085-44F4-A3D7-FBFDB9838AC5}" sibTransId="{374F01CE-9D9B-41BB-99AD-7A81734B1649}"/>
    <dgm:cxn modelId="{5A21D613-98D7-4579-8BAE-39C04E869B89}" type="presOf" srcId="{5146E4A2-0FC2-4EB2-82B7-4DDCDC0F646B}" destId="{734609A8-A4F7-4BBD-9F96-7148ECB211ED}" srcOrd="0" destOrd="0" presId="urn:microsoft.com/office/officeart/2005/8/layout/default"/>
    <dgm:cxn modelId="{DCFF3817-2A22-4CB1-A390-BEFD6C4B4506}" type="presOf" srcId="{251CB4CD-D715-408C-ADA3-BB08F494F763}" destId="{3A5CD905-EEBA-4F79-B952-C8CD6EEF94CA}" srcOrd="0" destOrd="0" presId="urn:microsoft.com/office/officeart/2005/8/layout/default"/>
    <dgm:cxn modelId="{B78F1C29-B411-4EBF-920A-8341091C41BE}" type="presOf" srcId="{8AC89759-E8EF-4BF7-AEDF-97BDF4D16AD1}" destId="{36B17BB6-F9D3-4629-A4F5-E316D863849E}" srcOrd="0" destOrd="0" presId="urn:microsoft.com/office/officeart/2005/8/layout/default"/>
    <dgm:cxn modelId="{D6EDBD62-15B3-4D77-9E4C-4C28BFD7E327}" type="presOf" srcId="{D29B8E04-1F8A-4409-9FEF-046568026A25}" destId="{4BF192E1-4F57-4028-A43D-61D8D78BC6FD}" srcOrd="0" destOrd="0" presId="urn:microsoft.com/office/officeart/2005/8/layout/default"/>
    <dgm:cxn modelId="{0F6A3783-51D1-4BEA-9129-CA53B6833E11}" type="presOf" srcId="{D00C011A-7EC3-4087-B8BF-A5EF907AA0CD}" destId="{E5751500-43F6-43FE-9333-7148212494C4}" srcOrd="0" destOrd="0" presId="urn:microsoft.com/office/officeart/2005/8/layout/default"/>
    <dgm:cxn modelId="{34C7B486-A152-4BD8-94C9-B8740006E689}" srcId="{E43049FB-3298-4393-92F7-E25F30354950}" destId="{8AC89759-E8EF-4BF7-AEDF-97BDF4D16AD1}" srcOrd="1" destOrd="0" parTransId="{CE888F92-054A-403A-86DB-FD09A066705D}" sibTransId="{A3DCBEAE-5D09-47C3-9F9A-0ACA04922CFB}"/>
    <dgm:cxn modelId="{0FDD338F-B968-4825-B889-AF0BEF6935C8}" srcId="{E43049FB-3298-4393-92F7-E25F30354950}" destId="{D29B8E04-1F8A-4409-9FEF-046568026A25}" srcOrd="4" destOrd="0" parTransId="{07707278-20E9-4399-9629-3D4203DA2CBE}" sibTransId="{84DF4543-293E-4A99-8514-39CA9E343D6F}"/>
    <dgm:cxn modelId="{2DA26D97-6DA5-47CD-BAEB-32B8401ECEB8}" srcId="{E43049FB-3298-4393-92F7-E25F30354950}" destId="{5146E4A2-0FC2-4EB2-82B7-4DDCDC0F646B}" srcOrd="2" destOrd="0" parTransId="{20B1DBA0-A9DC-436D-8930-976C7A513FF7}" sibTransId="{940F95B3-6AD8-4094-987B-D8523F2FCD94}"/>
    <dgm:cxn modelId="{F134B2A3-7194-4A6A-BDDE-94EEAFE8ADF5}" type="presOf" srcId="{E43049FB-3298-4393-92F7-E25F30354950}" destId="{252777EA-B441-4DCB-A22B-0A9BFF080D5B}" srcOrd="0" destOrd="0" presId="urn:microsoft.com/office/officeart/2005/8/layout/default"/>
    <dgm:cxn modelId="{16C1E1A7-2D08-4543-A6D3-9067F87F600F}" srcId="{E43049FB-3298-4393-92F7-E25F30354950}" destId="{D00C011A-7EC3-4087-B8BF-A5EF907AA0CD}" srcOrd="3" destOrd="0" parTransId="{B9F04D72-1A51-4843-90CB-513EAD256A88}" sibTransId="{D8E4F1DB-4387-4D03-80E6-9F00747A793E}"/>
    <dgm:cxn modelId="{D563DA7F-B47F-4DF9-A4A5-2FE5A9497612}" type="presParOf" srcId="{252777EA-B441-4DCB-A22B-0A9BFF080D5B}" destId="{3A5CD905-EEBA-4F79-B952-C8CD6EEF94CA}" srcOrd="0" destOrd="0" presId="urn:microsoft.com/office/officeart/2005/8/layout/default"/>
    <dgm:cxn modelId="{CE1BC05E-728A-4E2F-A658-4602DA223FDA}" type="presParOf" srcId="{252777EA-B441-4DCB-A22B-0A9BFF080D5B}" destId="{BE9D361C-2A95-4028-AE15-2BE8B9973606}" srcOrd="1" destOrd="0" presId="urn:microsoft.com/office/officeart/2005/8/layout/default"/>
    <dgm:cxn modelId="{C39569D9-AB4D-4210-8B6B-36EFD0769462}" type="presParOf" srcId="{252777EA-B441-4DCB-A22B-0A9BFF080D5B}" destId="{36B17BB6-F9D3-4629-A4F5-E316D863849E}" srcOrd="2" destOrd="0" presId="urn:microsoft.com/office/officeart/2005/8/layout/default"/>
    <dgm:cxn modelId="{B7F5F8E1-A49D-4860-BB2F-2A34F2BA8A99}" type="presParOf" srcId="{252777EA-B441-4DCB-A22B-0A9BFF080D5B}" destId="{A000C796-416B-4F6D-AF9A-89356A66DA22}" srcOrd="3" destOrd="0" presId="urn:microsoft.com/office/officeart/2005/8/layout/default"/>
    <dgm:cxn modelId="{5FBDEC0F-0555-4A93-BB13-D7BA3FF0B8EF}" type="presParOf" srcId="{252777EA-B441-4DCB-A22B-0A9BFF080D5B}" destId="{734609A8-A4F7-4BBD-9F96-7148ECB211ED}" srcOrd="4" destOrd="0" presId="urn:microsoft.com/office/officeart/2005/8/layout/default"/>
    <dgm:cxn modelId="{EE0D8E9D-0503-4E72-9679-564027EA6F13}" type="presParOf" srcId="{252777EA-B441-4DCB-A22B-0A9BFF080D5B}" destId="{010FA833-718A-4B26-96F2-8D8A55EAE7BD}" srcOrd="5" destOrd="0" presId="urn:microsoft.com/office/officeart/2005/8/layout/default"/>
    <dgm:cxn modelId="{8AEC7FCA-39BF-4A9A-9985-1AA7F537C856}" type="presParOf" srcId="{252777EA-B441-4DCB-A22B-0A9BFF080D5B}" destId="{E5751500-43F6-43FE-9333-7148212494C4}" srcOrd="6" destOrd="0" presId="urn:microsoft.com/office/officeart/2005/8/layout/default"/>
    <dgm:cxn modelId="{E79E7407-375E-45E3-B50D-67640D838C11}" type="presParOf" srcId="{252777EA-B441-4DCB-A22B-0A9BFF080D5B}" destId="{848B3B10-10EF-466E-B536-35822E2CBACE}" srcOrd="7" destOrd="0" presId="urn:microsoft.com/office/officeart/2005/8/layout/default"/>
    <dgm:cxn modelId="{CF6AFF5E-0277-4A15-81DF-2B6DEAD693E7}" type="presParOf" srcId="{252777EA-B441-4DCB-A22B-0A9BFF080D5B}" destId="{4BF192E1-4F57-4028-A43D-61D8D78BC6F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F4809-9697-40BD-BD09-FD8C7D9D788F}">
      <dsp:nvSpPr>
        <dsp:cNvPr id="0" name=""/>
        <dsp:cNvSpPr/>
      </dsp:nvSpPr>
      <dsp:spPr>
        <a:xfrm>
          <a:off x="0" y="0"/>
          <a:ext cx="743989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7C5995-76D6-41A2-84BF-203FA358137C}">
      <dsp:nvSpPr>
        <dsp:cNvPr id="0" name=""/>
        <dsp:cNvSpPr/>
      </dsp:nvSpPr>
      <dsp:spPr>
        <a:xfrm>
          <a:off x="0" y="0"/>
          <a:ext cx="7439891" cy="142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1" kern="1200" dirty="0"/>
            <a:t>I feel __ </a:t>
          </a:r>
          <a:r>
            <a:rPr lang="en-US" sz="4000" b="0" kern="1200" dirty="0"/>
            <a:t>(scared, anxious, angry, invisible)</a:t>
          </a:r>
        </a:p>
      </dsp:txBody>
      <dsp:txXfrm>
        <a:off x="0" y="0"/>
        <a:ext cx="7439891" cy="1428942"/>
      </dsp:txXfrm>
    </dsp:sp>
    <dsp:sp modelId="{3F61E38A-496F-4AF8-8923-2F43D5148EC2}">
      <dsp:nvSpPr>
        <dsp:cNvPr id="0" name=""/>
        <dsp:cNvSpPr/>
      </dsp:nvSpPr>
      <dsp:spPr>
        <a:xfrm>
          <a:off x="0" y="1428942"/>
          <a:ext cx="743989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3887BA-D05F-4BE2-9DA6-A46C9729B91E}">
      <dsp:nvSpPr>
        <dsp:cNvPr id="0" name=""/>
        <dsp:cNvSpPr/>
      </dsp:nvSpPr>
      <dsp:spPr>
        <a:xfrm>
          <a:off x="0" y="1428942"/>
          <a:ext cx="7439891" cy="142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1" kern="1200" dirty="0"/>
            <a:t>when you___ </a:t>
          </a:r>
          <a:r>
            <a:rPr lang="en-US" sz="4000" b="0" kern="1200" dirty="0"/>
            <a:t>(come home drunk)</a:t>
          </a:r>
        </a:p>
      </dsp:txBody>
      <dsp:txXfrm>
        <a:off x="0" y="1428942"/>
        <a:ext cx="7439891" cy="1428942"/>
      </dsp:txXfrm>
    </dsp:sp>
    <dsp:sp modelId="{4B0D290C-5DE8-4C62-B9D0-BF9BDDF565B1}">
      <dsp:nvSpPr>
        <dsp:cNvPr id="0" name=""/>
        <dsp:cNvSpPr/>
      </dsp:nvSpPr>
      <dsp:spPr>
        <a:xfrm>
          <a:off x="0" y="2857884"/>
          <a:ext cx="743989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68312F-7706-4FEB-8F6C-C063AD8227A0}">
      <dsp:nvSpPr>
        <dsp:cNvPr id="0" name=""/>
        <dsp:cNvSpPr/>
      </dsp:nvSpPr>
      <dsp:spPr>
        <a:xfrm>
          <a:off x="0" y="2857885"/>
          <a:ext cx="7439891" cy="142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1" kern="1200" dirty="0"/>
            <a:t>because	  _____ </a:t>
          </a:r>
          <a:r>
            <a:rPr lang="en-US" sz="4000" b="0" kern="1200" dirty="0"/>
            <a:t>(it’s dangerous to yourself and your children)</a:t>
          </a:r>
        </a:p>
      </dsp:txBody>
      <dsp:txXfrm>
        <a:off x="0" y="2857885"/>
        <a:ext cx="7439891" cy="1428942"/>
      </dsp:txXfrm>
    </dsp:sp>
    <dsp:sp modelId="{F821D5E7-F4FF-4D76-8295-1153C3B834FA}">
      <dsp:nvSpPr>
        <dsp:cNvPr id="0" name=""/>
        <dsp:cNvSpPr/>
      </dsp:nvSpPr>
      <dsp:spPr>
        <a:xfrm>
          <a:off x="0" y="4286827"/>
          <a:ext cx="743989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EE4BFE-D499-47E7-B7CB-35AB060123CE}">
      <dsp:nvSpPr>
        <dsp:cNvPr id="0" name=""/>
        <dsp:cNvSpPr/>
      </dsp:nvSpPr>
      <dsp:spPr>
        <a:xfrm>
          <a:off x="0" y="4286827"/>
          <a:ext cx="7439891" cy="142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1" kern="1200" dirty="0"/>
            <a:t>I need	__ </a:t>
          </a:r>
          <a:r>
            <a:rPr lang="en-US" sz="4000" b="0" kern="1200" dirty="0"/>
            <a:t>(for us to get help with this)</a:t>
          </a:r>
        </a:p>
      </dsp:txBody>
      <dsp:txXfrm>
        <a:off x="0" y="4286827"/>
        <a:ext cx="7439891" cy="14289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05D62-F6DF-4201-93C0-B4BF8D57B01E}">
      <dsp:nvSpPr>
        <dsp:cNvPr id="0" name=""/>
        <dsp:cNvSpPr/>
      </dsp:nvSpPr>
      <dsp:spPr>
        <a:xfrm>
          <a:off x="0" y="18741"/>
          <a:ext cx="6666833" cy="266357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t>Learn how to nudge loved one away from substance abuse and related behaviors.</a:t>
          </a:r>
          <a:endParaRPr lang="en-US" sz="3100" kern="1200"/>
        </a:p>
      </dsp:txBody>
      <dsp:txXfrm>
        <a:off x="130025" y="148766"/>
        <a:ext cx="6406783" cy="2403528"/>
      </dsp:txXfrm>
    </dsp:sp>
    <dsp:sp modelId="{C2BF9769-4D70-4D11-A11F-7F4469E5B182}">
      <dsp:nvSpPr>
        <dsp:cNvPr id="0" name=""/>
        <dsp:cNvSpPr/>
      </dsp:nvSpPr>
      <dsp:spPr>
        <a:xfrm>
          <a:off x="0" y="2771600"/>
          <a:ext cx="6666833" cy="2663578"/>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t>Modify the family member’s behavior in such a way that a non-substance using lifestyle is more rewarding than one focused on using alcohol or other drugs.</a:t>
          </a:r>
          <a:endParaRPr lang="en-US" sz="3100" kern="1200"/>
        </a:p>
      </dsp:txBody>
      <dsp:txXfrm>
        <a:off x="130025" y="2901625"/>
        <a:ext cx="6406783" cy="24035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BCF2F-32D9-4BAC-B2D3-09C5AF7C9D64}">
      <dsp:nvSpPr>
        <dsp:cNvPr id="0" name=""/>
        <dsp:cNvSpPr/>
      </dsp:nvSpPr>
      <dsp:spPr>
        <a:xfrm>
          <a:off x="0" y="2700"/>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9AF559-ED1D-4634-B19A-29C79FEC6D89}">
      <dsp:nvSpPr>
        <dsp:cNvPr id="0" name=""/>
        <dsp:cNvSpPr/>
      </dsp:nvSpPr>
      <dsp:spPr>
        <a:xfrm>
          <a:off x="0" y="2700"/>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When is loved one most tempted to use?</a:t>
          </a:r>
        </a:p>
      </dsp:txBody>
      <dsp:txXfrm>
        <a:off x="0" y="2700"/>
        <a:ext cx="6291714" cy="920888"/>
      </dsp:txXfrm>
    </dsp:sp>
    <dsp:sp modelId="{FACC5F31-4980-4E06-8DB5-E0DA2765E926}">
      <dsp:nvSpPr>
        <dsp:cNvPr id="0" name=""/>
        <dsp:cNvSpPr/>
      </dsp:nvSpPr>
      <dsp:spPr>
        <a:xfrm>
          <a:off x="0" y="923589"/>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114A9F-FD84-4985-BCA9-DBAC327335C0}">
      <dsp:nvSpPr>
        <dsp:cNvPr id="0" name=""/>
        <dsp:cNvSpPr/>
      </dsp:nvSpPr>
      <dsp:spPr>
        <a:xfrm>
          <a:off x="0" y="923589"/>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Communicate more clearly. </a:t>
          </a:r>
        </a:p>
      </dsp:txBody>
      <dsp:txXfrm>
        <a:off x="0" y="923589"/>
        <a:ext cx="6291714" cy="920888"/>
      </dsp:txXfrm>
    </dsp:sp>
    <dsp:sp modelId="{AD0D3140-207E-450D-8741-36F5AFD4380D}">
      <dsp:nvSpPr>
        <dsp:cNvPr id="0" name=""/>
        <dsp:cNvSpPr/>
      </dsp:nvSpPr>
      <dsp:spPr>
        <a:xfrm>
          <a:off x="0" y="1844478"/>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ED8C8F-AF50-415F-BC62-9EFB8986DF84}">
      <dsp:nvSpPr>
        <dsp:cNvPr id="0" name=""/>
        <dsp:cNvSpPr/>
      </dsp:nvSpPr>
      <dsp:spPr>
        <a:xfrm>
          <a:off x="0" y="1844478"/>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Use positive reinforcement consistently.</a:t>
          </a:r>
        </a:p>
      </dsp:txBody>
      <dsp:txXfrm>
        <a:off x="0" y="1844478"/>
        <a:ext cx="6291714" cy="920888"/>
      </dsp:txXfrm>
    </dsp:sp>
    <dsp:sp modelId="{F933A046-C578-4437-9380-D530AAB4EEAF}">
      <dsp:nvSpPr>
        <dsp:cNvPr id="0" name=""/>
        <dsp:cNvSpPr/>
      </dsp:nvSpPr>
      <dsp:spPr>
        <a:xfrm>
          <a:off x="0" y="2765367"/>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63A92B-86BC-4C17-9A62-C38B7955357E}">
      <dsp:nvSpPr>
        <dsp:cNvPr id="0" name=""/>
        <dsp:cNvSpPr/>
      </dsp:nvSpPr>
      <dsp:spPr>
        <a:xfrm>
          <a:off x="0" y="2765367"/>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Let loved one face the consequences that accrue.</a:t>
          </a:r>
        </a:p>
      </dsp:txBody>
      <dsp:txXfrm>
        <a:off x="0" y="2765367"/>
        <a:ext cx="6291714" cy="920888"/>
      </dsp:txXfrm>
    </dsp:sp>
    <dsp:sp modelId="{920738A6-6799-4678-AD75-EE4C0500DD86}">
      <dsp:nvSpPr>
        <dsp:cNvPr id="0" name=""/>
        <dsp:cNvSpPr/>
      </dsp:nvSpPr>
      <dsp:spPr>
        <a:xfrm>
          <a:off x="0" y="3686256"/>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0129F0-4657-4005-BA9A-4C4FAD86F0B1}">
      <dsp:nvSpPr>
        <dsp:cNvPr id="0" name=""/>
        <dsp:cNvSpPr/>
      </dsp:nvSpPr>
      <dsp:spPr>
        <a:xfrm>
          <a:off x="0" y="3686256"/>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Learn when to act on willingness.</a:t>
          </a:r>
        </a:p>
      </dsp:txBody>
      <dsp:txXfrm>
        <a:off x="0" y="3686256"/>
        <a:ext cx="6291714" cy="920888"/>
      </dsp:txXfrm>
    </dsp:sp>
    <dsp:sp modelId="{240B1B75-116E-4F0E-AC15-F600C128AE9E}">
      <dsp:nvSpPr>
        <dsp:cNvPr id="0" name=""/>
        <dsp:cNvSpPr/>
      </dsp:nvSpPr>
      <dsp:spPr>
        <a:xfrm>
          <a:off x="0" y="4607145"/>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99B7C1-424A-4E04-AA4C-22F2DA63D046}">
      <dsp:nvSpPr>
        <dsp:cNvPr id="0" name=""/>
        <dsp:cNvSpPr/>
      </dsp:nvSpPr>
      <dsp:spPr>
        <a:xfrm>
          <a:off x="0" y="4607145"/>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Support loved one through therapy.</a:t>
          </a:r>
        </a:p>
      </dsp:txBody>
      <dsp:txXfrm>
        <a:off x="0" y="4607145"/>
        <a:ext cx="6291714" cy="9208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CD905-EEBA-4F79-B952-C8CD6EEF94CA}">
      <dsp:nvSpPr>
        <dsp:cNvPr id="0" name=""/>
        <dsp:cNvSpPr/>
      </dsp:nvSpPr>
      <dsp:spPr>
        <a:xfrm>
          <a:off x="0" y="40290"/>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We talked about substance abuse’s effects on families.</a:t>
          </a:r>
        </a:p>
      </dsp:txBody>
      <dsp:txXfrm>
        <a:off x="0" y="40290"/>
        <a:ext cx="3286125" cy="1971675"/>
      </dsp:txXfrm>
    </dsp:sp>
    <dsp:sp modelId="{36B17BB6-F9D3-4629-A4F5-E316D863849E}">
      <dsp:nvSpPr>
        <dsp:cNvPr id="0" name=""/>
        <dsp:cNvSpPr/>
      </dsp:nvSpPr>
      <dsp:spPr>
        <a:xfrm>
          <a:off x="3614737" y="40290"/>
          <a:ext cx="3286125" cy="1971675"/>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We’ve validated your experiences as relative caregivers.  </a:t>
          </a:r>
        </a:p>
      </dsp:txBody>
      <dsp:txXfrm>
        <a:off x="3614737" y="40290"/>
        <a:ext cx="3286125" cy="1971675"/>
      </dsp:txXfrm>
    </dsp:sp>
    <dsp:sp modelId="{734609A8-A4F7-4BBD-9F96-7148ECB211ED}">
      <dsp:nvSpPr>
        <dsp:cNvPr id="0" name=""/>
        <dsp:cNvSpPr/>
      </dsp:nvSpPr>
      <dsp:spPr>
        <a:xfrm>
          <a:off x="7229475" y="40290"/>
          <a:ext cx="3286125" cy="1971675"/>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We’ve given you a plan to take care of yourselves.</a:t>
          </a:r>
        </a:p>
      </dsp:txBody>
      <dsp:txXfrm>
        <a:off x="7229475" y="40290"/>
        <a:ext cx="3286125" cy="1971675"/>
      </dsp:txXfrm>
    </dsp:sp>
    <dsp:sp modelId="{E5751500-43F6-43FE-9333-7148212494C4}">
      <dsp:nvSpPr>
        <dsp:cNvPr id="0" name=""/>
        <dsp:cNvSpPr/>
      </dsp:nvSpPr>
      <dsp:spPr>
        <a:xfrm>
          <a:off x="1807368" y="2340578"/>
          <a:ext cx="3286125" cy="1971675"/>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We’ve talked about how some of the children in your care may be feeling and how to best support and have conversations with them.</a:t>
          </a:r>
        </a:p>
      </dsp:txBody>
      <dsp:txXfrm>
        <a:off x="1807368" y="2340578"/>
        <a:ext cx="3286125" cy="1971675"/>
      </dsp:txXfrm>
    </dsp:sp>
    <dsp:sp modelId="{4BF192E1-4F57-4028-A43D-61D8D78BC6FD}">
      <dsp:nvSpPr>
        <dsp:cNvPr id="0" name=""/>
        <dsp:cNvSpPr/>
      </dsp:nvSpPr>
      <dsp:spPr>
        <a:xfrm>
          <a:off x="5422106" y="2340578"/>
          <a:ext cx="3286125" cy="1971675"/>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Finally, we’ve offered specific resources for supporting you and those in your care.</a:t>
          </a:r>
        </a:p>
      </dsp:txBody>
      <dsp:txXfrm>
        <a:off x="5422106" y="2340578"/>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38303B5-99FD-4E0C-B90E-AC65FEF65579}" type="datetimeFigureOut">
              <a:rPr lang="en-US" smtClean="0"/>
              <a:t>5/23/2023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8E99688-EAEE-47E1-BC9F-74195C96C871}" type="slidenum">
              <a:rPr lang="en-US" smtClean="0"/>
              <a:t>‹#›</a:t>
            </a:fld>
            <a:endParaRPr lang="en-US"/>
          </a:p>
        </p:txBody>
      </p:sp>
    </p:spTree>
    <p:extLst>
      <p:ext uri="{BB962C8B-B14F-4D97-AF65-F5344CB8AC3E}">
        <p14:creationId xmlns:p14="http://schemas.microsoft.com/office/powerpoint/2010/main" val="3353349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E99688-EAEE-47E1-BC9F-74195C96C871}" type="slidenum">
              <a:rPr lang="en-US" smtClean="0"/>
              <a:t>1</a:t>
            </a:fld>
            <a:endParaRPr lang="en-US"/>
          </a:p>
        </p:txBody>
      </p:sp>
    </p:spTree>
    <p:extLst>
      <p:ext uri="{BB962C8B-B14F-4D97-AF65-F5344CB8AC3E}">
        <p14:creationId xmlns:p14="http://schemas.microsoft.com/office/powerpoint/2010/main" val="640046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18EF3-2316-4738-B24E-8EF57F75DF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A9164B-8774-4DF4-8AE8-247BF6519C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13403F-69AC-4D07-AEE7-A1FC256385A4}"/>
              </a:ext>
            </a:extLst>
          </p:cNvPr>
          <p:cNvSpPr>
            <a:spLocks noGrp="1"/>
          </p:cNvSpPr>
          <p:nvPr>
            <p:ph type="dt" sz="half" idx="10"/>
          </p:nvPr>
        </p:nvSpPr>
        <p:spPr/>
        <p:txBody>
          <a:bodyPr/>
          <a:lstStyle/>
          <a:p>
            <a:fld id="{4C1C5D44-C947-480B-B099-1A6A775B902D}" type="datetimeFigureOut">
              <a:rPr lang="en-US" smtClean="0"/>
              <a:t>5/23/2023</a:t>
            </a:fld>
            <a:endParaRPr lang="en-US"/>
          </a:p>
        </p:txBody>
      </p:sp>
      <p:sp>
        <p:nvSpPr>
          <p:cNvPr id="5" name="Footer Placeholder 4">
            <a:extLst>
              <a:ext uri="{FF2B5EF4-FFF2-40B4-BE49-F238E27FC236}">
                <a16:creationId xmlns:a16="http://schemas.microsoft.com/office/drawing/2014/main" id="{197A7852-D619-4179-93FC-1D58113703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E28582-CC92-4E5B-B17E-26F6E4547AE8}"/>
              </a:ext>
            </a:extLst>
          </p:cNvPr>
          <p:cNvSpPr>
            <a:spLocks noGrp="1"/>
          </p:cNvSpPr>
          <p:nvPr>
            <p:ph type="sldNum" sz="quarter" idx="12"/>
          </p:nvPr>
        </p:nvSpPr>
        <p:spPr/>
        <p:txBody>
          <a:bodyPr/>
          <a:lstStyle/>
          <a:p>
            <a:fld id="{22B42760-D44F-4210-9BAD-DAEFCF995058}" type="slidenum">
              <a:rPr lang="en-US" smtClean="0"/>
              <a:t>‹#›</a:t>
            </a:fld>
            <a:endParaRPr lang="en-US"/>
          </a:p>
        </p:txBody>
      </p:sp>
    </p:spTree>
    <p:extLst>
      <p:ext uri="{BB962C8B-B14F-4D97-AF65-F5344CB8AC3E}">
        <p14:creationId xmlns:p14="http://schemas.microsoft.com/office/powerpoint/2010/main" val="3617602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9A734-DB19-44F6-B9EB-889F057CE9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432E3E-BEEE-40C5-9D13-EB0722B2A8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561962-BCF4-4A77-A093-FCBFDCA18307}"/>
              </a:ext>
            </a:extLst>
          </p:cNvPr>
          <p:cNvSpPr>
            <a:spLocks noGrp="1"/>
          </p:cNvSpPr>
          <p:nvPr>
            <p:ph type="dt" sz="half" idx="10"/>
          </p:nvPr>
        </p:nvSpPr>
        <p:spPr/>
        <p:txBody>
          <a:bodyPr/>
          <a:lstStyle/>
          <a:p>
            <a:fld id="{4C1C5D44-C947-480B-B099-1A6A775B902D}" type="datetimeFigureOut">
              <a:rPr lang="en-US" smtClean="0"/>
              <a:t>5/23/2023</a:t>
            </a:fld>
            <a:endParaRPr lang="en-US"/>
          </a:p>
        </p:txBody>
      </p:sp>
      <p:sp>
        <p:nvSpPr>
          <p:cNvPr id="5" name="Footer Placeholder 4">
            <a:extLst>
              <a:ext uri="{FF2B5EF4-FFF2-40B4-BE49-F238E27FC236}">
                <a16:creationId xmlns:a16="http://schemas.microsoft.com/office/drawing/2014/main" id="{4A982040-A62B-4E11-8F0E-A63D784FCF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2BD4D-07B8-4F80-B05D-F57A241FB4BA}"/>
              </a:ext>
            </a:extLst>
          </p:cNvPr>
          <p:cNvSpPr>
            <a:spLocks noGrp="1"/>
          </p:cNvSpPr>
          <p:nvPr>
            <p:ph type="sldNum" sz="quarter" idx="12"/>
          </p:nvPr>
        </p:nvSpPr>
        <p:spPr/>
        <p:txBody>
          <a:bodyPr/>
          <a:lstStyle/>
          <a:p>
            <a:fld id="{22B42760-D44F-4210-9BAD-DAEFCF995058}" type="slidenum">
              <a:rPr lang="en-US" smtClean="0"/>
              <a:t>‹#›</a:t>
            </a:fld>
            <a:endParaRPr lang="en-US"/>
          </a:p>
        </p:txBody>
      </p:sp>
    </p:spTree>
    <p:extLst>
      <p:ext uri="{BB962C8B-B14F-4D97-AF65-F5344CB8AC3E}">
        <p14:creationId xmlns:p14="http://schemas.microsoft.com/office/powerpoint/2010/main" val="3174261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110B76-5D09-40B7-997B-A373E245EE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322CCC-5345-4853-B702-EDE7232C26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DA44A1-7CDD-48EA-BCE7-007932B75BBB}"/>
              </a:ext>
            </a:extLst>
          </p:cNvPr>
          <p:cNvSpPr>
            <a:spLocks noGrp="1"/>
          </p:cNvSpPr>
          <p:nvPr>
            <p:ph type="dt" sz="half" idx="10"/>
          </p:nvPr>
        </p:nvSpPr>
        <p:spPr/>
        <p:txBody>
          <a:bodyPr/>
          <a:lstStyle/>
          <a:p>
            <a:fld id="{4C1C5D44-C947-480B-B099-1A6A775B902D}" type="datetimeFigureOut">
              <a:rPr lang="en-US" smtClean="0"/>
              <a:t>5/23/2023</a:t>
            </a:fld>
            <a:endParaRPr lang="en-US"/>
          </a:p>
        </p:txBody>
      </p:sp>
      <p:sp>
        <p:nvSpPr>
          <p:cNvPr id="5" name="Footer Placeholder 4">
            <a:extLst>
              <a:ext uri="{FF2B5EF4-FFF2-40B4-BE49-F238E27FC236}">
                <a16:creationId xmlns:a16="http://schemas.microsoft.com/office/drawing/2014/main" id="{898F0C25-FB8C-43D1-9675-D38A2AA284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A24E82-4E9C-474C-831D-059C42041EB2}"/>
              </a:ext>
            </a:extLst>
          </p:cNvPr>
          <p:cNvSpPr>
            <a:spLocks noGrp="1"/>
          </p:cNvSpPr>
          <p:nvPr>
            <p:ph type="sldNum" sz="quarter" idx="12"/>
          </p:nvPr>
        </p:nvSpPr>
        <p:spPr/>
        <p:txBody>
          <a:bodyPr/>
          <a:lstStyle/>
          <a:p>
            <a:fld id="{22B42760-D44F-4210-9BAD-DAEFCF995058}" type="slidenum">
              <a:rPr lang="en-US" smtClean="0"/>
              <a:t>‹#›</a:t>
            </a:fld>
            <a:endParaRPr lang="en-US"/>
          </a:p>
        </p:txBody>
      </p:sp>
    </p:spTree>
    <p:extLst>
      <p:ext uri="{BB962C8B-B14F-4D97-AF65-F5344CB8AC3E}">
        <p14:creationId xmlns:p14="http://schemas.microsoft.com/office/powerpoint/2010/main" val="862105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2DA9A-902A-4889-A5E9-181090295D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51964A-7416-4464-9C8C-BD6EDA399B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BA87B1-B180-4C6A-B836-CC7537A2C90E}"/>
              </a:ext>
            </a:extLst>
          </p:cNvPr>
          <p:cNvSpPr>
            <a:spLocks noGrp="1"/>
          </p:cNvSpPr>
          <p:nvPr>
            <p:ph type="dt" sz="half" idx="10"/>
          </p:nvPr>
        </p:nvSpPr>
        <p:spPr/>
        <p:txBody>
          <a:bodyPr/>
          <a:lstStyle/>
          <a:p>
            <a:fld id="{4C1C5D44-C947-480B-B099-1A6A775B902D}" type="datetimeFigureOut">
              <a:rPr lang="en-US" smtClean="0"/>
              <a:t>5/23/2023</a:t>
            </a:fld>
            <a:endParaRPr lang="en-US"/>
          </a:p>
        </p:txBody>
      </p:sp>
      <p:sp>
        <p:nvSpPr>
          <p:cNvPr id="5" name="Footer Placeholder 4">
            <a:extLst>
              <a:ext uri="{FF2B5EF4-FFF2-40B4-BE49-F238E27FC236}">
                <a16:creationId xmlns:a16="http://schemas.microsoft.com/office/drawing/2014/main" id="{A400295F-9BD7-4670-BE9A-6AC89A6BA1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6D36AF-B1E6-4E6B-867A-292B2EA6CE1F}"/>
              </a:ext>
            </a:extLst>
          </p:cNvPr>
          <p:cNvSpPr>
            <a:spLocks noGrp="1"/>
          </p:cNvSpPr>
          <p:nvPr>
            <p:ph type="sldNum" sz="quarter" idx="12"/>
          </p:nvPr>
        </p:nvSpPr>
        <p:spPr/>
        <p:txBody>
          <a:bodyPr/>
          <a:lstStyle/>
          <a:p>
            <a:fld id="{22B42760-D44F-4210-9BAD-DAEFCF995058}" type="slidenum">
              <a:rPr lang="en-US" smtClean="0"/>
              <a:t>‹#›</a:t>
            </a:fld>
            <a:endParaRPr lang="en-US"/>
          </a:p>
        </p:txBody>
      </p:sp>
    </p:spTree>
    <p:extLst>
      <p:ext uri="{BB962C8B-B14F-4D97-AF65-F5344CB8AC3E}">
        <p14:creationId xmlns:p14="http://schemas.microsoft.com/office/powerpoint/2010/main" val="2703563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9F0E2-55A3-47AA-B9EE-02829F5EB9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004C52-2B6F-4B1D-9443-14F8F4D2FC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EF2DC1-7653-4247-B60D-D1BCA01ED429}"/>
              </a:ext>
            </a:extLst>
          </p:cNvPr>
          <p:cNvSpPr>
            <a:spLocks noGrp="1"/>
          </p:cNvSpPr>
          <p:nvPr>
            <p:ph type="dt" sz="half" idx="10"/>
          </p:nvPr>
        </p:nvSpPr>
        <p:spPr/>
        <p:txBody>
          <a:bodyPr/>
          <a:lstStyle/>
          <a:p>
            <a:fld id="{4C1C5D44-C947-480B-B099-1A6A775B902D}" type="datetimeFigureOut">
              <a:rPr lang="en-US" smtClean="0"/>
              <a:t>5/23/2023</a:t>
            </a:fld>
            <a:endParaRPr lang="en-US"/>
          </a:p>
        </p:txBody>
      </p:sp>
      <p:sp>
        <p:nvSpPr>
          <p:cNvPr id="5" name="Footer Placeholder 4">
            <a:extLst>
              <a:ext uri="{FF2B5EF4-FFF2-40B4-BE49-F238E27FC236}">
                <a16:creationId xmlns:a16="http://schemas.microsoft.com/office/drawing/2014/main" id="{5FF2DCE6-0A69-4C40-A4D7-ACCBC4515A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4AE371-557B-43AC-971E-B0A41DFE2104}"/>
              </a:ext>
            </a:extLst>
          </p:cNvPr>
          <p:cNvSpPr>
            <a:spLocks noGrp="1"/>
          </p:cNvSpPr>
          <p:nvPr>
            <p:ph type="sldNum" sz="quarter" idx="12"/>
          </p:nvPr>
        </p:nvSpPr>
        <p:spPr/>
        <p:txBody>
          <a:bodyPr/>
          <a:lstStyle/>
          <a:p>
            <a:fld id="{22B42760-D44F-4210-9BAD-DAEFCF995058}" type="slidenum">
              <a:rPr lang="en-US" smtClean="0"/>
              <a:t>‹#›</a:t>
            </a:fld>
            <a:endParaRPr lang="en-US"/>
          </a:p>
        </p:txBody>
      </p:sp>
    </p:spTree>
    <p:extLst>
      <p:ext uri="{BB962C8B-B14F-4D97-AF65-F5344CB8AC3E}">
        <p14:creationId xmlns:p14="http://schemas.microsoft.com/office/powerpoint/2010/main" val="12702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6B10C-F16C-4CA6-A2E1-20BBFECD6F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95F874-2D1F-44C3-B589-D366CB0B00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AB1C98-25E3-4822-8172-5515BC4052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B1B7FB-659D-4207-AF90-ABC53B6BF526}"/>
              </a:ext>
            </a:extLst>
          </p:cNvPr>
          <p:cNvSpPr>
            <a:spLocks noGrp="1"/>
          </p:cNvSpPr>
          <p:nvPr>
            <p:ph type="dt" sz="half" idx="10"/>
          </p:nvPr>
        </p:nvSpPr>
        <p:spPr/>
        <p:txBody>
          <a:bodyPr/>
          <a:lstStyle/>
          <a:p>
            <a:fld id="{4C1C5D44-C947-480B-B099-1A6A775B902D}" type="datetimeFigureOut">
              <a:rPr lang="en-US" smtClean="0"/>
              <a:t>5/23/2023</a:t>
            </a:fld>
            <a:endParaRPr lang="en-US"/>
          </a:p>
        </p:txBody>
      </p:sp>
      <p:sp>
        <p:nvSpPr>
          <p:cNvPr id="6" name="Footer Placeholder 5">
            <a:extLst>
              <a:ext uri="{FF2B5EF4-FFF2-40B4-BE49-F238E27FC236}">
                <a16:creationId xmlns:a16="http://schemas.microsoft.com/office/drawing/2014/main" id="{D97771C3-8A57-43D1-A203-412666DF9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B88CBF-6C79-45D6-90D1-918DC6382D36}"/>
              </a:ext>
            </a:extLst>
          </p:cNvPr>
          <p:cNvSpPr>
            <a:spLocks noGrp="1"/>
          </p:cNvSpPr>
          <p:nvPr>
            <p:ph type="sldNum" sz="quarter" idx="12"/>
          </p:nvPr>
        </p:nvSpPr>
        <p:spPr/>
        <p:txBody>
          <a:bodyPr/>
          <a:lstStyle/>
          <a:p>
            <a:fld id="{22B42760-D44F-4210-9BAD-DAEFCF995058}" type="slidenum">
              <a:rPr lang="en-US" smtClean="0"/>
              <a:t>‹#›</a:t>
            </a:fld>
            <a:endParaRPr lang="en-US"/>
          </a:p>
        </p:txBody>
      </p:sp>
    </p:spTree>
    <p:extLst>
      <p:ext uri="{BB962C8B-B14F-4D97-AF65-F5344CB8AC3E}">
        <p14:creationId xmlns:p14="http://schemas.microsoft.com/office/powerpoint/2010/main" val="1502439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C5D9E-0E0D-41D9-8243-C63C6E9C61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D0FBFC-CD76-4473-96A2-ECF67F9029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5326F4-A29C-4E08-AD1F-5079CB0672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7D8FD9-4159-4730-ADA8-40A06AE7E8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8DF7D1-E5C4-41A1-9C9E-BD6AB5A320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D5DE8A-416C-41B9-A68F-238F48CA6614}"/>
              </a:ext>
            </a:extLst>
          </p:cNvPr>
          <p:cNvSpPr>
            <a:spLocks noGrp="1"/>
          </p:cNvSpPr>
          <p:nvPr>
            <p:ph type="dt" sz="half" idx="10"/>
          </p:nvPr>
        </p:nvSpPr>
        <p:spPr/>
        <p:txBody>
          <a:bodyPr/>
          <a:lstStyle/>
          <a:p>
            <a:fld id="{4C1C5D44-C947-480B-B099-1A6A775B902D}" type="datetimeFigureOut">
              <a:rPr lang="en-US" smtClean="0"/>
              <a:t>5/23/2023</a:t>
            </a:fld>
            <a:endParaRPr lang="en-US"/>
          </a:p>
        </p:txBody>
      </p:sp>
      <p:sp>
        <p:nvSpPr>
          <p:cNvPr id="8" name="Footer Placeholder 7">
            <a:extLst>
              <a:ext uri="{FF2B5EF4-FFF2-40B4-BE49-F238E27FC236}">
                <a16:creationId xmlns:a16="http://schemas.microsoft.com/office/drawing/2014/main" id="{33D3225A-EBA3-451F-AB28-35BA10D894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3C2A8E-9F63-4B97-B770-F9F2FA74BAF9}"/>
              </a:ext>
            </a:extLst>
          </p:cNvPr>
          <p:cNvSpPr>
            <a:spLocks noGrp="1"/>
          </p:cNvSpPr>
          <p:nvPr>
            <p:ph type="sldNum" sz="quarter" idx="12"/>
          </p:nvPr>
        </p:nvSpPr>
        <p:spPr/>
        <p:txBody>
          <a:bodyPr/>
          <a:lstStyle/>
          <a:p>
            <a:fld id="{22B42760-D44F-4210-9BAD-DAEFCF995058}" type="slidenum">
              <a:rPr lang="en-US" smtClean="0"/>
              <a:t>‹#›</a:t>
            </a:fld>
            <a:endParaRPr lang="en-US"/>
          </a:p>
        </p:txBody>
      </p:sp>
    </p:spTree>
    <p:extLst>
      <p:ext uri="{BB962C8B-B14F-4D97-AF65-F5344CB8AC3E}">
        <p14:creationId xmlns:p14="http://schemas.microsoft.com/office/powerpoint/2010/main" val="4133131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395DA-C72B-4DE5-8686-16836887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A3E709-0A24-42D5-820C-F4EEEEFC679B}"/>
              </a:ext>
            </a:extLst>
          </p:cNvPr>
          <p:cNvSpPr>
            <a:spLocks noGrp="1"/>
          </p:cNvSpPr>
          <p:nvPr>
            <p:ph type="dt" sz="half" idx="10"/>
          </p:nvPr>
        </p:nvSpPr>
        <p:spPr/>
        <p:txBody>
          <a:bodyPr/>
          <a:lstStyle/>
          <a:p>
            <a:fld id="{4C1C5D44-C947-480B-B099-1A6A775B902D}" type="datetimeFigureOut">
              <a:rPr lang="en-US" smtClean="0"/>
              <a:t>5/23/2023</a:t>
            </a:fld>
            <a:endParaRPr lang="en-US"/>
          </a:p>
        </p:txBody>
      </p:sp>
      <p:sp>
        <p:nvSpPr>
          <p:cNvPr id="4" name="Footer Placeholder 3">
            <a:extLst>
              <a:ext uri="{FF2B5EF4-FFF2-40B4-BE49-F238E27FC236}">
                <a16:creationId xmlns:a16="http://schemas.microsoft.com/office/drawing/2014/main" id="{6F64C7DF-8068-4AB4-87E1-1DBC549A61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23BC44-47D4-45A4-9DA9-AB61EB9F5AB6}"/>
              </a:ext>
            </a:extLst>
          </p:cNvPr>
          <p:cNvSpPr>
            <a:spLocks noGrp="1"/>
          </p:cNvSpPr>
          <p:nvPr>
            <p:ph type="sldNum" sz="quarter" idx="12"/>
          </p:nvPr>
        </p:nvSpPr>
        <p:spPr/>
        <p:txBody>
          <a:bodyPr/>
          <a:lstStyle/>
          <a:p>
            <a:fld id="{22B42760-D44F-4210-9BAD-DAEFCF995058}" type="slidenum">
              <a:rPr lang="en-US" smtClean="0"/>
              <a:t>‹#›</a:t>
            </a:fld>
            <a:endParaRPr lang="en-US"/>
          </a:p>
        </p:txBody>
      </p:sp>
    </p:spTree>
    <p:extLst>
      <p:ext uri="{BB962C8B-B14F-4D97-AF65-F5344CB8AC3E}">
        <p14:creationId xmlns:p14="http://schemas.microsoft.com/office/powerpoint/2010/main" val="1170736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B70436-BF65-4AD8-A28A-C23D32DF8C30}"/>
              </a:ext>
            </a:extLst>
          </p:cNvPr>
          <p:cNvSpPr>
            <a:spLocks noGrp="1"/>
          </p:cNvSpPr>
          <p:nvPr>
            <p:ph type="dt" sz="half" idx="10"/>
          </p:nvPr>
        </p:nvSpPr>
        <p:spPr/>
        <p:txBody>
          <a:bodyPr/>
          <a:lstStyle/>
          <a:p>
            <a:fld id="{4C1C5D44-C947-480B-B099-1A6A775B902D}" type="datetimeFigureOut">
              <a:rPr lang="en-US" smtClean="0"/>
              <a:t>5/23/2023</a:t>
            </a:fld>
            <a:endParaRPr lang="en-US"/>
          </a:p>
        </p:txBody>
      </p:sp>
      <p:sp>
        <p:nvSpPr>
          <p:cNvPr id="3" name="Footer Placeholder 2">
            <a:extLst>
              <a:ext uri="{FF2B5EF4-FFF2-40B4-BE49-F238E27FC236}">
                <a16:creationId xmlns:a16="http://schemas.microsoft.com/office/drawing/2014/main" id="{AF52C292-4F51-4262-9DF7-FC6115AE8E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9075A3-1DEA-4A88-85DC-0A7BCAB4AE49}"/>
              </a:ext>
            </a:extLst>
          </p:cNvPr>
          <p:cNvSpPr>
            <a:spLocks noGrp="1"/>
          </p:cNvSpPr>
          <p:nvPr>
            <p:ph type="sldNum" sz="quarter" idx="12"/>
          </p:nvPr>
        </p:nvSpPr>
        <p:spPr/>
        <p:txBody>
          <a:bodyPr/>
          <a:lstStyle/>
          <a:p>
            <a:fld id="{22B42760-D44F-4210-9BAD-DAEFCF995058}" type="slidenum">
              <a:rPr lang="en-US" smtClean="0"/>
              <a:t>‹#›</a:t>
            </a:fld>
            <a:endParaRPr lang="en-US"/>
          </a:p>
        </p:txBody>
      </p:sp>
    </p:spTree>
    <p:extLst>
      <p:ext uri="{BB962C8B-B14F-4D97-AF65-F5344CB8AC3E}">
        <p14:creationId xmlns:p14="http://schemas.microsoft.com/office/powerpoint/2010/main" val="2869547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C2C40-C671-4115-AC42-F692B22FB6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165215-202D-423C-BE7B-227745D7C1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12B0C3-C8BC-460B-9603-C0DC792656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3491EB-F90B-4170-9CC0-E57F40354521}"/>
              </a:ext>
            </a:extLst>
          </p:cNvPr>
          <p:cNvSpPr>
            <a:spLocks noGrp="1"/>
          </p:cNvSpPr>
          <p:nvPr>
            <p:ph type="dt" sz="half" idx="10"/>
          </p:nvPr>
        </p:nvSpPr>
        <p:spPr/>
        <p:txBody>
          <a:bodyPr/>
          <a:lstStyle/>
          <a:p>
            <a:fld id="{4C1C5D44-C947-480B-B099-1A6A775B902D}" type="datetimeFigureOut">
              <a:rPr lang="en-US" smtClean="0"/>
              <a:t>5/23/2023</a:t>
            </a:fld>
            <a:endParaRPr lang="en-US"/>
          </a:p>
        </p:txBody>
      </p:sp>
      <p:sp>
        <p:nvSpPr>
          <p:cNvPr id="6" name="Footer Placeholder 5">
            <a:extLst>
              <a:ext uri="{FF2B5EF4-FFF2-40B4-BE49-F238E27FC236}">
                <a16:creationId xmlns:a16="http://schemas.microsoft.com/office/drawing/2014/main" id="{228FE42C-4FC2-40D5-9AFC-FD218D4154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F059BA-D7B2-4316-825D-663DC2BDAE12}"/>
              </a:ext>
            </a:extLst>
          </p:cNvPr>
          <p:cNvSpPr>
            <a:spLocks noGrp="1"/>
          </p:cNvSpPr>
          <p:nvPr>
            <p:ph type="sldNum" sz="quarter" idx="12"/>
          </p:nvPr>
        </p:nvSpPr>
        <p:spPr/>
        <p:txBody>
          <a:bodyPr/>
          <a:lstStyle/>
          <a:p>
            <a:fld id="{22B42760-D44F-4210-9BAD-DAEFCF995058}" type="slidenum">
              <a:rPr lang="en-US" smtClean="0"/>
              <a:t>‹#›</a:t>
            </a:fld>
            <a:endParaRPr lang="en-US"/>
          </a:p>
        </p:txBody>
      </p:sp>
    </p:spTree>
    <p:extLst>
      <p:ext uri="{BB962C8B-B14F-4D97-AF65-F5344CB8AC3E}">
        <p14:creationId xmlns:p14="http://schemas.microsoft.com/office/powerpoint/2010/main" val="3524757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ADDFA-C331-4AE4-9F66-F0D1F89D81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BB00C3-83D6-4D7E-9C65-0A678511B7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F58A51-7E9D-40F9-BB7A-5FC77F94CE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E9D08A-95A5-478D-B0D7-F257A649DC85}"/>
              </a:ext>
            </a:extLst>
          </p:cNvPr>
          <p:cNvSpPr>
            <a:spLocks noGrp="1"/>
          </p:cNvSpPr>
          <p:nvPr>
            <p:ph type="dt" sz="half" idx="10"/>
          </p:nvPr>
        </p:nvSpPr>
        <p:spPr/>
        <p:txBody>
          <a:bodyPr/>
          <a:lstStyle/>
          <a:p>
            <a:fld id="{4C1C5D44-C947-480B-B099-1A6A775B902D}" type="datetimeFigureOut">
              <a:rPr lang="en-US" smtClean="0"/>
              <a:t>5/23/2023</a:t>
            </a:fld>
            <a:endParaRPr lang="en-US"/>
          </a:p>
        </p:txBody>
      </p:sp>
      <p:sp>
        <p:nvSpPr>
          <p:cNvPr id="6" name="Footer Placeholder 5">
            <a:extLst>
              <a:ext uri="{FF2B5EF4-FFF2-40B4-BE49-F238E27FC236}">
                <a16:creationId xmlns:a16="http://schemas.microsoft.com/office/drawing/2014/main" id="{31C52C6D-3EFD-43F2-9CC7-C87A9E661E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1B550C-1F85-4F73-AD04-2A2DE756C5E4}"/>
              </a:ext>
            </a:extLst>
          </p:cNvPr>
          <p:cNvSpPr>
            <a:spLocks noGrp="1"/>
          </p:cNvSpPr>
          <p:nvPr>
            <p:ph type="sldNum" sz="quarter" idx="12"/>
          </p:nvPr>
        </p:nvSpPr>
        <p:spPr/>
        <p:txBody>
          <a:bodyPr/>
          <a:lstStyle/>
          <a:p>
            <a:fld id="{22B42760-D44F-4210-9BAD-DAEFCF995058}" type="slidenum">
              <a:rPr lang="en-US" smtClean="0"/>
              <a:t>‹#›</a:t>
            </a:fld>
            <a:endParaRPr lang="en-US"/>
          </a:p>
        </p:txBody>
      </p:sp>
    </p:spTree>
    <p:extLst>
      <p:ext uri="{BB962C8B-B14F-4D97-AF65-F5344CB8AC3E}">
        <p14:creationId xmlns:p14="http://schemas.microsoft.com/office/powerpoint/2010/main" val="879564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D4A97A-32A4-47F9-9BDE-D7D0950330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4D62E1-0647-45CA-B696-2BAFDC59CE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A1357-B548-4D43-B476-7DD5B19D49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1C5D44-C947-480B-B099-1A6A775B902D}" type="datetimeFigureOut">
              <a:rPr lang="en-US" smtClean="0"/>
              <a:t>5/23/2023</a:t>
            </a:fld>
            <a:endParaRPr lang="en-US"/>
          </a:p>
        </p:txBody>
      </p:sp>
      <p:sp>
        <p:nvSpPr>
          <p:cNvPr id="5" name="Footer Placeholder 4">
            <a:extLst>
              <a:ext uri="{FF2B5EF4-FFF2-40B4-BE49-F238E27FC236}">
                <a16:creationId xmlns:a16="http://schemas.microsoft.com/office/drawing/2014/main" id="{3C667528-1DD4-4DE2-8F61-D31C813730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6B9426-0401-42F8-9B02-9C401198F0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B42760-D44F-4210-9BAD-DAEFCF995058}" type="slidenum">
              <a:rPr lang="en-US" smtClean="0"/>
              <a:t>‹#›</a:t>
            </a:fld>
            <a:endParaRPr lang="en-US"/>
          </a:p>
        </p:txBody>
      </p:sp>
    </p:spTree>
    <p:extLst>
      <p:ext uri="{BB962C8B-B14F-4D97-AF65-F5344CB8AC3E}">
        <p14:creationId xmlns:p14="http://schemas.microsoft.com/office/powerpoint/2010/main" val="2018618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openxmlformats.org/officeDocument/2006/relationships/hyperlink" Target="https://davidbbohl.com/" TargetMode="External"/><Relationship Id="rId2" Type="http://schemas.openxmlformats.org/officeDocument/2006/relationships/hyperlink" Target="mailto:David@DavidBBohl.com" TargetMode="Externa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http://beaconconfidentia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eventbrite.com/e/recorded-webinar-on-adoption-and-addiction-registration-146172358459"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adopteesandaddiction.com/" TargetMode="External"/><Relationship Id="rId2" Type="http://schemas.openxmlformats.org/officeDocument/2006/relationships/hyperlink" Target="https://celiacenter.org/events/addiction-and-adoption-constellation-support-group-tuesday-january-10th-2023/" TargetMode="External"/><Relationship Id="rId1" Type="http://schemas.openxmlformats.org/officeDocument/2006/relationships/slideLayout" Target="../slideLayouts/slideLayout2.xml"/><Relationship Id="rId5" Type="http://schemas.openxmlformats.org/officeDocument/2006/relationships/hyperlink" Target="https://adultchildren.org/" TargetMode="External"/><Relationship Id="rId4" Type="http://schemas.openxmlformats.org/officeDocument/2006/relationships/hyperlink" Target="http://draonline.org/"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al-anon.org/for-members/group-resources/alateen/" TargetMode="External"/><Relationship Id="rId13" Type="http://schemas.openxmlformats.org/officeDocument/2006/relationships/hyperlink" Target="https://palgroup.org/" TargetMode="External"/><Relationship Id="rId18" Type="http://schemas.openxmlformats.org/officeDocument/2006/relationships/hyperlink" Target="https://www.samhsa.gov/families" TargetMode="External"/><Relationship Id="rId3" Type="http://schemas.openxmlformats.org/officeDocument/2006/relationships/hyperlink" Target="https://pubmed.ncbi.nlm.nih.gov/33446208/" TargetMode="External"/><Relationship Id="rId21" Type="http://schemas.openxmlformats.org/officeDocument/2006/relationships/hyperlink" Target="https://www.amazon.com/Get-Your-Loved-One-Sober/dp/1592850812" TargetMode="External"/><Relationship Id="rId7" Type="http://schemas.openxmlformats.org/officeDocument/2006/relationships/hyperlink" Target="https://al-anon.org/" TargetMode="External"/><Relationship Id="rId12" Type="http://schemas.openxmlformats.org/officeDocument/2006/relationships/hyperlink" Target="https://www.nami.org/Home" TargetMode="External"/><Relationship Id="rId17" Type="http://schemas.openxmlformats.org/officeDocument/2006/relationships/hyperlink" Target="https://www.yourchoiceprevention.org/webinars" TargetMode="External"/><Relationship Id="rId2" Type="http://schemas.openxmlformats.org/officeDocument/2006/relationships/image" Target="../media/image9.jpeg"/><Relationship Id="rId16" Type="http://schemas.openxmlformats.org/officeDocument/2006/relationships/hyperlink" Target="https://www.retireguide.com/guides/self-care-raising-grandchildren/" TargetMode="External"/><Relationship Id="rId20" Type="http://schemas.openxmlformats.org/officeDocument/2006/relationships/hyperlink" Target="chrome-extension://efaidnbmnnnibpcajpcglclefindmkaj/viewer.html?pdfurl=https%3A%2F%2Fwww.samhsa.gov%2Fsites%2Fdefault%2Ffiles%2Fstarting-the-conversation-guide.pdf&amp;clen=100732&amp;chunk=true" TargetMode="External"/><Relationship Id="rId1" Type="http://schemas.openxmlformats.org/officeDocument/2006/relationships/slideLayout" Target="../slideLayouts/slideLayout2.xml"/><Relationship Id="rId6" Type="http://schemas.openxmlformats.org/officeDocument/2006/relationships/hyperlink" Target="https://celiacenter.org/events-calendar-support-groups/" TargetMode="External"/><Relationship Id="rId11" Type="http://schemas.openxmlformats.org/officeDocument/2006/relationships/hyperlink" Target="http://grasphelp.org/about-us/" TargetMode="External"/><Relationship Id="rId24" Type="http://schemas.openxmlformats.org/officeDocument/2006/relationships/hyperlink" Target="chrome-extension://efaidnbmnnnibpcajpcglclefindmkaj/viewer.html?pdfurl=https%3A%2F%2Fwww.childwelfare.gov%2FpubPDFs%2Fbulletins_youthsud.pdf&amp;clen=475740&amp;chunk=true" TargetMode="External"/><Relationship Id="rId5" Type="http://schemas.openxmlformats.org/officeDocument/2006/relationships/hyperlink" Target="https://wisapsp.org/virtual-support-groups/" TargetMode="External"/><Relationship Id="rId15" Type="http://schemas.openxmlformats.org/officeDocument/2006/relationships/hyperlink" Target="https://davidbbohl.com/restorative-powers/" TargetMode="External"/><Relationship Id="rId23" Type="http://schemas.openxmlformats.org/officeDocument/2006/relationships/hyperlink" Target="https://www.hazeldenbettyford.org/articles/boundaries-in-addiction-recovery" TargetMode="External"/><Relationship Id="rId10" Type="http://schemas.openxmlformats.org/officeDocument/2006/relationships/hyperlink" Target="https://www.nar-anon.org/" TargetMode="External"/><Relationship Id="rId19" Type="http://schemas.openxmlformats.org/officeDocument/2006/relationships/hyperlink" Target="chrome-extension://efaidnbmnnnibpcajpcglclefindmkaj/viewer.html?pdfurl=https%3A%2F%2Fwww.samhsa.gov%2Fsites%2Fdefault%2Ffiles%2Fsamhsa_families_family_support_guide_final508.pdf&amp;clen=73957&amp;chunk=true" TargetMode="External"/><Relationship Id="rId4" Type="http://schemas.openxmlformats.org/officeDocument/2006/relationships/hyperlink" Target="https://wisconsincaregiver.org/grandparenting-resources" TargetMode="External"/><Relationship Id="rId9" Type="http://schemas.openxmlformats.org/officeDocument/2006/relationships/hyperlink" Target="https://www.addictiongroup.org/resources/families-anonymous/" TargetMode="External"/><Relationship Id="rId14" Type="http://schemas.openxmlformats.org/officeDocument/2006/relationships/hyperlink" Target="https://www.smartrecovery.org/family/" TargetMode="External"/><Relationship Id="rId22" Type="http://schemas.openxmlformats.org/officeDocument/2006/relationships/hyperlink" Target="https://davidbbohl.com/relinquishment-and-addiction/"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davidbbohl.com/" TargetMode="External"/><Relationship Id="rId2" Type="http://schemas.openxmlformats.org/officeDocument/2006/relationships/hyperlink" Target="mailto:David@DavidBBohl.com" TargetMode="Externa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http://beaconconfidential.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94A2F1-9D29-4498-828B-BAC7E8F9A61C}"/>
              </a:ext>
            </a:extLst>
          </p:cNvPr>
          <p:cNvSpPr>
            <a:spLocks noGrp="1"/>
          </p:cNvSpPr>
          <p:nvPr>
            <p:ph type="title"/>
          </p:nvPr>
        </p:nvSpPr>
        <p:spPr>
          <a:xfrm>
            <a:off x="5596501" y="489508"/>
            <a:ext cx="5754896" cy="1667569"/>
          </a:xfrm>
        </p:spPr>
        <p:txBody>
          <a:bodyPr anchor="b">
            <a:normAutofit/>
          </a:bodyPr>
          <a:lstStyle/>
          <a:p>
            <a:pPr marL="0" marR="0">
              <a:spcBef>
                <a:spcPts val="0"/>
              </a:spcBef>
              <a:spcAft>
                <a:spcPts val="0"/>
              </a:spcAft>
            </a:pPr>
            <a:br>
              <a:rPr lang="en-CA" sz="2800" b="1" dirty="0">
                <a:effectLst/>
                <a:latin typeface="Calibri" panose="020F0502020204030204" pitchFamily="34" charset="0"/>
                <a:ea typeface="Times New Roman" panose="02020603050405020304" pitchFamily="18" charset="0"/>
                <a:cs typeface="Calibri" panose="020F0502020204030204" pitchFamily="34" charset="0"/>
              </a:rPr>
            </a:br>
            <a:br>
              <a:rPr lang="en-US" sz="2800" dirty="0">
                <a:effectLst/>
                <a:latin typeface="Calibri" panose="020F0502020204030204" pitchFamily="34" charset="0"/>
                <a:ea typeface="Times New Roman" panose="02020603050405020304" pitchFamily="18" charset="0"/>
                <a:cs typeface="Times New Roman" panose="02020603050405020304" pitchFamily="18" charset="0"/>
              </a:rPr>
            </a:br>
            <a:r>
              <a:rPr lang="en-CA" sz="2800" b="1" u="none" strike="noStrike" dirty="0">
                <a:effectLst/>
                <a:latin typeface="Calibri" panose="020F0502020204030204" pitchFamily="34" charset="0"/>
                <a:ea typeface="Times New Roman" panose="02020603050405020304" pitchFamily="18" charset="0"/>
                <a:cs typeface="Calibri" panose="020F0502020204030204" pitchFamily="34" charset="0"/>
              </a:rPr>
              <a:t> </a:t>
            </a:r>
            <a:br>
              <a:rPr lang="en-US" sz="2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91B0E83E-05BB-4A2F-9D5E-02FC2B620BD7}"/>
              </a:ext>
            </a:extLst>
          </p:cNvPr>
          <p:cNvSpPr>
            <a:spLocks noGrp="1"/>
          </p:cNvSpPr>
          <p:nvPr>
            <p:ph idx="1"/>
          </p:nvPr>
        </p:nvSpPr>
        <p:spPr>
          <a:xfrm>
            <a:off x="5596502" y="1233377"/>
            <a:ext cx="5754896" cy="4827181"/>
          </a:xfrm>
        </p:spPr>
        <p:txBody>
          <a:bodyPr anchor="t">
            <a:normAutofit/>
          </a:bodyPr>
          <a:lstStyle/>
          <a:p>
            <a:pPr marL="0" marR="0" indent="0" algn="ctr">
              <a:lnSpc>
                <a:spcPct val="107000"/>
              </a:lnSpc>
              <a:spcBef>
                <a:spcPts val="0"/>
              </a:spcBef>
              <a:spcAft>
                <a:spcPts val="0"/>
              </a:spcAft>
              <a:buNone/>
            </a:pPr>
            <a:r>
              <a:rPr lang="en-US" sz="4000" b="1" u="sng" dirty="0">
                <a:solidFill>
                  <a:srgbClr val="333333"/>
                </a:solidFill>
                <a:effectLst/>
                <a:latin typeface="Calibri" panose="020F0502020204030204" pitchFamily="34" charset="0"/>
                <a:ea typeface="Calibri" panose="020F0502020204030204" pitchFamily="34" charset="0"/>
              </a:rPr>
              <a:t>The Complexities of Addiction </a:t>
            </a:r>
            <a:r>
              <a:rPr lang="en-US" sz="40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en-US" sz="1800" b="1"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endParaRPr lang="en-US" sz="1800" b="1"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marL="0" marR="0" indent="0" algn="ctr">
              <a:lnSpc>
                <a:spcPct val="107000"/>
              </a:lnSpc>
              <a:spcBef>
                <a:spcPts val="0"/>
              </a:spcBef>
              <a:spcAft>
                <a:spcPts val="0"/>
              </a:spcAft>
              <a:buNone/>
            </a:pPr>
            <a:r>
              <a:rPr lang="en-US" sz="2800" b="1" i="1" u="sng"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Implications for Foster Care and Adoption Constellation Members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r">
              <a:lnSpc>
                <a:spcPct val="107000"/>
              </a:lnSpc>
              <a:spcBef>
                <a:spcPts val="0"/>
              </a:spcBef>
              <a:spcAft>
                <a:spcPts val="0"/>
              </a:spcAft>
              <a:buNone/>
            </a:pPr>
            <a:br>
              <a:rPr lang="en-US" sz="2000" dirty="0">
                <a:effectLst/>
                <a:latin typeface="Calibri" panose="020F0502020204030204" pitchFamily="34" charset="0"/>
                <a:ea typeface="Times New Roman" panose="02020603050405020304" pitchFamily="18" charset="0"/>
                <a:cs typeface="Times New Roman" panose="02020603050405020304" pitchFamily="18" charset="0"/>
              </a:rPr>
            </a:br>
            <a:r>
              <a:rPr lang="en-CA" sz="2000" b="1" u="none" strike="noStrike" dirty="0">
                <a:effectLst/>
                <a:latin typeface="Calibri" panose="020F0502020204030204" pitchFamily="34" charset="0"/>
                <a:ea typeface="Times New Roman" panose="02020603050405020304" pitchFamily="18" charset="0"/>
                <a:cs typeface="Calibri" panose="020F0502020204030204" pitchFamily="34" charset="0"/>
              </a:rPr>
              <a:t> </a:t>
            </a:r>
            <a:endParaRPr lang="en-US" sz="2000" dirty="0">
              <a:latin typeface="Calibri" panose="020F0502020204030204" pitchFamily="34" charset="0"/>
              <a:cs typeface="Times New Roman" panose="02020603050405020304" pitchFamily="18" charset="0"/>
            </a:endParaRPr>
          </a:p>
          <a:p>
            <a:pPr marL="0" indent="0" algn="ctr">
              <a:buNone/>
            </a:pPr>
            <a:r>
              <a:rPr lang="en-US" sz="2000" dirty="0">
                <a:latin typeface="Calibri" panose="020F0502020204030204" pitchFamily="34" charset="0"/>
                <a:cs typeface="Times New Roman" panose="02020603050405020304" pitchFamily="18" charset="0"/>
              </a:rPr>
              <a:t>David B. Bohl, MA, CSAC, MAC</a:t>
            </a:r>
          </a:p>
          <a:p>
            <a:pPr marL="0" indent="0" algn="ctr">
              <a:buNone/>
            </a:pPr>
            <a:endParaRPr lang="en-US" sz="2000" dirty="0">
              <a:latin typeface="Calibri" panose="020F0502020204030204" pitchFamily="34" charset="0"/>
              <a:cs typeface="Times New Roman" panose="02020603050405020304" pitchFamily="18" charset="0"/>
            </a:endParaRPr>
          </a:p>
          <a:p>
            <a:pPr marL="0" indent="0" algn="ctr">
              <a:buNone/>
            </a:pPr>
            <a:r>
              <a:rPr lang="en-US" sz="2000" dirty="0">
                <a:latin typeface="Calibri" panose="020F0502020204030204" pitchFamily="34" charset="0"/>
                <a:cs typeface="Times New Roman" panose="02020603050405020304" pitchFamily="18" charset="0"/>
              </a:rPr>
              <a:t>June 3, 2023</a:t>
            </a:r>
          </a:p>
          <a:p>
            <a:pPr marL="0" indent="0">
              <a:buNone/>
            </a:pPr>
            <a:endParaRPr lang="en-US" sz="2000" dirty="0">
              <a:latin typeface="Calibri" panose="020F0502020204030204" pitchFamily="34" charset="0"/>
              <a:cs typeface="Times New Roman" panose="02020603050405020304" pitchFamily="18" charset="0"/>
            </a:endParaRPr>
          </a:p>
          <a:p>
            <a:pPr marL="0" indent="0">
              <a:buNone/>
            </a:pPr>
            <a:endParaRPr lang="en-US" sz="2000" dirty="0"/>
          </a:p>
        </p:txBody>
      </p:sp>
      <p:sp>
        <p:nvSpPr>
          <p:cNvPr id="11" name="Rectangle 10">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website&#10;&#10;Description automatically generated">
            <a:extLst>
              <a:ext uri="{FF2B5EF4-FFF2-40B4-BE49-F238E27FC236}">
                <a16:creationId xmlns:a16="http://schemas.microsoft.com/office/drawing/2014/main" id="{4F662333-639D-3EC4-18FF-B9ACE3E5CF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348" y="1127052"/>
            <a:ext cx="3462645" cy="4508204"/>
          </a:xfrm>
          <a:prstGeom prst="rect">
            <a:avLst/>
          </a:prstGeom>
        </p:spPr>
      </p:pic>
    </p:spTree>
    <p:extLst>
      <p:ext uri="{BB962C8B-B14F-4D97-AF65-F5344CB8AC3E}">
        <p14:creationId xmlns:p14="http://schemas.microsoft.com/office/powerpoint/2010/main" val="2184135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88D1F4-98D9-F04F-F939-48298A5568FE}"/>
              </a:ext>
            </a:extLst>
          </p:cNvPr>
          <p:cNvSpPr>
            <a:spLocks noGrp="1"/>
          </p:cNvSpPr>
          <p:nvPr>
            <p:ph type="title"/>
          </p:nvPr>
        </p:nvSpPr>
        <p:spPr>
          <a:xfrm>
            <a:off x="1371599" y="294538"/>
            <a:ext cx="9895951" cy="1033669"/>
          </a:xfrm>
        </p:spPr>
        <p:txBody>
          <a:bodyPr>
            <a:normAutofit/>
          </a:bodyPr>
          <a:lstStyle/>
          <a:p>
            <a:pPr algn="ctr"/>
            <a:r>
              <a:rPr lang="en-US" sz="6000" b="1" dirty="0">
                <a:solidFill>
                  <a:srgbClr val="FFFFFF"/>
                </a:solidFill>
              </a:rPr>
              <a:t>Daily Self-Care Plan</a:t>
            </a:r>
          </a:p>
        </p:txBody>
      </p:sp>
      <p:sp>
        <p:nvSpPr>
          <p:cNvPr id="3" name="Content Placeholder 2">
            <a:extLst>
              <a:ext uri="{FF2B5EF4-FFF2-40B4-BE49-F238E27FC236}">
                <a16:creationId xmlns:a16="http://schemas.microsoft.com/office/drawing/2014/main" id="{4B8EAF85-081F-1540-C96F-DA2B5017AC03}"/>
              </a:ext>
            </a:extLst>
          </p:cNvPr>
          <p:cNvSpPr>
            <a:spLocks noGrp="1"/>
          </p:cNvSpPr>
          <p:nvPr>
            <p:ph idx="1"/>
          </p:nvPr>
        </p:nvSpPr>
        <p:spPr>
          <a:xfrm>
            <a:off x="1371599" y="1622744"/>
            <a:ext cx="9724031" cy="5108795"/>
          </a:xfrm>
        </p:spPr>
        <p:txBody>
          <a:bodyPr anchor="ctr">
            <a:normAutofit fontScale="85000" lnSpcReduction="20000"/>
          </a:bodyPr>
          <a:lstStyle/>
          <a:p>
            <a:pPr marL="0" indent="0" algn="ctr">
              <a:buNone/>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a:lnSpc>
                <a:spcPct val="107000"/>
              </a:lnSpc>
              <a:spcBef>
                <a:spcPts val="0"/>
              </a:spcBef>
              <a:spcAft>
                <a:spcPts val="0"/>
              </a:spcAft>
              <a:buNone/>
            </a:pPr>
            <a:endParaRPr lang="en-US" sz="5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ctr">
              <a:lnSpc>
                <a:spcPct val="107000"/>
              </a:lnSpc>
              <a:spcBef>
                <a:spcPts val="0"/>
              </a:spcBef>
              <a:spcAft>
                <a:spcPts val="0"/>
              </a:spcAft>
              <a:buNone/>
            </a:pPr>
            <a:r>
              <a:rPr lang="en-US" sz="5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Diet</a:t>
            </a:r>
            <a:endParaRPr lang="en-US" sz="5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a:lnSpc>
                <a:spcPct val="107000"/>
              </a:lnSpc>
              <a:spcBef>
                <a:spcPts val="0"/>
              </a:spcBef>
              <a:spcAft>
                <a:spcPts val="0"/>
              </a:spcAft>
              <a:buNone/>
            </a:pPr>
            <a:r>
              <a:rPr lang="en-US" sz="5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Sleep</a:t>
            </a:r>
            <a:endParaRPr lang="en-US" sz="56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a:lnSpc>
                <a:spcPct val="107000"/>
              </a:lnSpc>
              <a:spcBef>
                <a:spcPts val="0"/>
              </a:spcBef>
              <a:spcAft>
                <a:spcPts val="0"/>
              </a:spcAft>
              <a:buNone/>
            </a:pPr>
            <a:r>
              <a:rPr lang="en-US" sz="5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Exercise</a:t>
            </a:r>
            <a:endParaRPr lang="en-US" sz="5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a:lnSpc>
                <a:spcPct val="107000"/>
              </a:lnSpc>
              <a:spcBef>
                <a:spcPts val="0"/>
              </a:spcBef>
              <a:spcAft>
                <a:spcPts val="0"/>
              </a:spcAft>
              <a:buNone/>
            </a:pPr>
            <a:r>
              <a:rPr lang="en-US" sz="5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Proper medical care</a:t>
            </a:r>
            <a:endParaRPr lang="en-US" sz="56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a:lnSpc>
                <a:spcPct val="107000"/>
              </a:lnSpc>
              <a:spcBef>
                <a:spcPts val="0"/>
              </a:spcBef>
              <a:spcAft>
                <a:spcPts val="0"/>
              </a:spcAft>
              <a:buNone/>
            </a:pPr>
            <a:r>
              <a:rPr lang="en-US" sz="5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Learning/ Flow</a:t>
            </a:r>
            <a:endParaRPr lang="en-US" sz="5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a:lnSpc>
                <a:spcPct val="107000"/>
              </a:lnSpc>
              <a:spcBef>
                <a:spcPts val="0"/>
              </a:spcBef>
              <a:spcAft>
                <a:spcPts val="0"/>
              </a:spcAft>
              <a:buNone/>
            </a:pPr>
            <a:r>
              <a:rPr lang="en-US" sz="5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Connection</a:t>
            </a:r>
            <a:endParaRPr lang="en-US" sz="56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sz="2000" dirty="0"/>
          </a:p>
        </p:txBody>
      </p:sp>
    </p:spTree>
    <p:extLst>
      <p:ext uri="{BB962C8B-B14F-4D97-AF65-F5344CB8AC3E}">
        <p14:creationId xmlns:p14="http://schemas.microsoft.com/office/powerpoint/2010/main" val="842062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88D1F4-98D9-F04F-F939-48298A5568FE}"/>
              </a:ext>
            </a:extLst>
          </p:cNvPr>
          <p:cNvSpPr>
            <a:spLocks noGrp="1"/>
          </p:cNvSpPr>
          <p:nvPr>
            <p:ph type="title"/>
          </p:nvPr>
        </p:nvSpPr>
        <p:spPr>
          <a:xfrm>
            <a:off x="1371599" y="294538"/>
            <a:ext cx="9895951" cy="1033669"/>
          </a:xfrm>
        </p:spPr>
        <p:txBody>
          <a:bodyPr>
            <a:normAutofit/>
          </a:bodyPr>
          <a:lstStyle/>
          <a:p>
            <a:pPr algn="ctr"/>
            <a:r>
              <a:rPr lang="en-US" sz="6000" b="1" dirty="0">
                <a:solidFill>
                  <a:srgbClr val="FFFFFF"/>
                </a:solidFill>
              </a:rPr>
              <a:t>Boundaries</a:t>
            </a:r>
          </a:p>
        </p:txBody>
      </p:sp>
      <p:sp>
        <p:nvSpPr>
          <p:cNvPr id="3" name="Content Placeholder 2">
            <a:extLst>
              <a:ext uri="{FF2B5EF4-FFF2-40B4-BE49-F238E27FC236}">
                <a16:creationId xmlns:a16="http://schemas.microsoft.com/office/drawing/2014/main" id="{4B8EAF85-081F-1540-C96F-DA2B5017AC03}"/>
              </a:ext>
            </a:extLst>
          </p:cNvPr>
          <p:cNvSpPr>
            <a:spLocks noGrp="1"/>
          </p:cNvSpPr>
          <p:nvPr>
            <p:ph idx="1"/>
          </p:nvPr>
        </p:nvSpPr>
        <p:spPr>
          <a:xfrm>
            <a:off x="1371599" y="1891971"/>
            <a:ext cx="9724031" cy="4888208"/>
          </a:xfrm>
        </p:spPr>
        <p:txBody>
          <a:bodyPr anchor="ctr">
            <a:normAutofit/>
          </a:bodyPr>
          <a:lstStyle/>
          <a:p>
            <a:pPr marL="0" indent="0">
              <a:buNone/>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a:lnSpc>
                <a:spcPct val="107000"/>
              </a:lnSpc>
              <a:spcBef>
                <a:spcPts val="0"/>
              </a:spcBef>
              <a:spcAft>
                <a:spcPts val="0"/>
              </a:spcAft>
              <a:buNone/>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The purpose of boundaries is not to punish or manipulate</a:t>
            </a:r>
          </a:p>
          <a:p>
            <a:pPr marL="0" marR="0" lvl="0" indent="0" algn="ctr">
              <a:lnSpc>
                <a:spcPct val="107000"/>
              </a:lnSpc>
              <a:spcBef>
                <a:spcPts val="0"/>
              </a:spcBef>
              <a:spcAft>
                <a:spcPts val="0"/>
              </a:spcAft>
              <a:buNone/>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your loved one into changing.</a:t>
            </a:r>
          </a:p>
          <a:p>
            <a:pPr marL="0" marR="0" lvl="0" indent="0" algn="ctr">
              <a:lnSpc>
                <a:spcPct val="107000"/>
              </a:lnSpc>
              <a:spcBef>
                <a:spcPts val="0"/>
              </a:spcBef>
              <a:spcAft>
                <a:spcPts val="0"/>
              </a:spcAft>
              <a:buNone/>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a:lnSpc>
                <a:spcPct val="107000"/>
              </a:lnSpc>
              <a:spcBef>
                <a:spcPts val="0"/>
              </a:spcBef>
              <a:spcAft>
                <a:spcPts val="0"/>
              </a:spcAft>
              <a:buNone/>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The purpose of boundaries is to live by your values and</a:t>
            </a:r>
          </a:p>
          <a:p>
            <a:pPr marL="0" marR="0" lvl="0" indent="0" algn="ctr">
              <a:lnSpc>
                <a:spcPct val="107000"/>
              </a:lnSpc>
              <a:spcBef>
                <a:spcPts val="0"/>
              </a:spcBef>
              <a:spcAft>
                <a:spcPts val="0"/>
              </a:spcAft>
              <a:buNone/>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to separate yourself from unhealthy enmeshments.</a:t>
            </a:r>
          </a:p>
          <a:p>
            <a:pPr marL="0" marR="0" lvl="0" indent="0" algn="ctr">
              <a:lnSpc>
                <a:spcPct val="107000"/>
              </a:lnSpc>
              <a:spcBef>
                <a:spcPts val="0"/>
              </a:spcBef>
              <a:spcAft>
                <a:spcPts val="0"/>
              </a:spcAft>
              <a:buNone/>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24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ULTIMATE BOUNDARY SHOULD BE AS FOLLOWS:</a:t>
            </a:r>
            <a:endParaRPr lang="en-US" sz="2000" u="sng"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US" sz="2400" dirty="0">
                <a:solidFill>
                  <a:srgbClr val="000000"/>
                </a:solidFill>
                <a:effectLst/>
                <a:latin typeface="Calibri" panose="020F0502020204030204" pitchFamily="34" charset="0"/>
                <a:ea typeface="Calibri" panose="020F0502020204030204" pitchFamily="34" charset="0"/>
              </a:rPr>
              <a:t>You need to be ok no matter what happens.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p>
        </p:txBody>
      </p:sp>
    </p:spTree>
    <p:extLst>
      <p:ext uri="{BB962C8B-B14F-4D97-AF65-F5344CB8AC3E}">
        <p14:creationId xmlns:p14="http://schemas.microsoft.com/office/powerpoint/2010/main" val="3034920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88D1F4-98D9-F04F-F939-48298A5568FE}"/>
              </a:ext>
            </a:extLst>
          </p:cNvPr>
          <p:cNvSpPr>
            <a:spLocks noGrp="1"/>
          </p:cNvSpPr>
          <p:nvPr>
            <p:ph type="title"/>
          </p:nvPr>
        </p:nvSpPr>
        <p:spPr>
          <a:xfrm>
            <a:off x="1371599" y="294538"/>
            <a:ext cx="9895951" cy="1033669"/>
          </a:xfrm>
        </p:spPr>
        <p:txBody>
          <a:bodyPr>
            <a:normAutofit/>
          </a:bodyPr>
          <a:lstStyle/>
          <a:p>
            <a:pPr algn="ctr"/>
            <a:r>
              <a:rPr lang="en-US" sz="4800" b="1" dirty="0">
                <a:solidFill>
                  <a:srgbClr val="FFFFFF"/>
                </a:solidFill>
              </a:rPr>
              <a:t>Where to Start – Specific Boundaries</a:t>
            </a:r>
          </a:p>
        </p:txBody>
      </p:sp>
      <p:sp>
        <p:nvSpPr>
          <p:cNvPr id="3" name="Content Placeholder 2">
            <a:extLst>
              <a:ext uri="{FF2B5EF4-FFF2-40B4-BE49-F238E27FC236}">
                <a16:creationId xmlns:a16="http://schemas.microsoft.com/office/drawing/2014/main" id="{4B8EAF85-081F-1540-C96F-DA2B5017AC03}"/>
              </a:ext>
            </a:extLst>
          </p:cNvPr>
          <p:cNvSpPr>
            <a:spLocks noGrp="1"/>
          </p:cNvSpPr>
          <p:nvPr>
            <p:ph idx="1"/>
          </p:nvPr>
        </p:nvSpPr>
        <p:spPr>
          <a:xfrm>
            <a:off x="321013" y="1891970"/>
            <a:ext cx="10774617" cy="4671491"/>
          </a:xfrm>
        </p:spPr>
        <p:txBody>
          <a:bodyPr anchor="ctr">
            <a:normAutofit/>
          </a:bodyPr>
          <a:lstStyle/>
          <a:p>
            <a:pPr marL="0" indent="0">
              <a:buNone/>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0" indent="-742950">
              <a:lnSpc>
                <a:spcPct val="107000"/>
              </a:lnSpc>
              <a:spcBef>
                <a:spcPts val="0"/>
              </a:spcBef>
              <a:spcAft>
                <a:spcPts val="0"/>
              </a:spcAft>
              <a:buFont typeface="+mj-lt"/>
              <a:buAutoNum type="arabicPeriod"/>
            </a:pPr>
            <a:r>
              <a:rPr lang="en-US" sz="43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will not allow myself to be hurt/ unsafe.</a:t>
            </a:r>
            <a:endParaRPr lang="en-US" sz="4300" b="1"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07000"/>
              </a:lnSpc>
              <a:spcBef>
                <a:spcPts val="0"/>
              </a:spcBef>
              <a:buFont typeface="Symbol" panose="05050102010706020507" pitchFamily="18" charset="2"/>
              <a:buChar char=""/>
            </a:pPr>
            <a:r>
              <a:rPr lang="en-US" sz="35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will have a safety plan.</a:t>
            </a:r>
          </a:p>
          <a:p>
            <a:pPr marL="0" marR="0" lvl="0" indent="0">
              <a:lnSpc>
                <a:spcPct val="107000"/>
              </a:lnSpc>
              <a:spcBef>
                <a:spcPts val="0"/>
              </a:spcBef>
              <a:spcAft>
                <a:spcPts val="0"/>
              </a:spcAft>
              <a:buNone/>
            </a:pPr>
            <a:endParaRPr lang="en-US" sz="3500" b="1" dirty="0">
              <a:latin typeface="Calibri" panose="020F0502020204030204" pitchFamily="34" charset="0"/>
              <a:ea typeface="Calibri" panose="020F0502020204030204" pitchFamily="34" charset="0"/>
              <a:cs typeface="Times New Roman" panose="02020603050405020304" pitchFamily="18" charset="0"/>
            </a:endParaRPr>
          </a:p>
          <a:p>
            <a:pPr marL="742950" marR="0" lvl="0" indent="-742950">
              <a:lnSpc>
                <a:spcPct val="107000"/>
              </a:lnSpc>
              <a:spcBef>
                <a:spcPts val="0"/>
              </a:spcBef>
              <a:spcAft>
                <a:spcPts val="0"/>
              </a:spcAft>
              <a:buFont typeface="+mj-lt"/>
              <a:buAutoNum type="arabicPeriod" startAt="2"/>
            </a:pPr>
            <a:r>
              <a:rPr lang="en-US" sz="43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will not enable unhealthy behavior(s).</a:t>
            </a:r>
            <a:endParaRPr lang="en-US" sz="43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p>
        </p:txBody>
      </p:sp>
    </p:spTree>
    <p:extLst>
      <p:ext uri="{BB962C8B-B14F-4D97-AF65-F5344CB8AC3E}">
        <p14:creationId xmlns:p14="http://schemas.microsoft.com/office/powerpoint/2010/main" val="963251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88D1F4-98D9-F04F-F939-48298A5568FE}"/>
              </a:ext>
            </a:extLst>
          </p:cNvPr>
          <p:cNvSpPr>
            <a:spLocks noGrp="1"/>
          </p:cNvSpPr>
          <p:nvPr>
            <p:ph type="title"/>
          </p:nvPr>
        </p:nvSpPr>
        <p:spPr>
          <a:xfrm>
            <a:off x="1371599" y="294538"/>
            <a:ext cx="9895951" cy="1033669"/>
          </a:xfrm>
        </p:spPr>
        <p:txBody>
          <a:bodyPr>
            <a:normAutofit/>
          </a:bodyPr>
          <a:lstStyle/>
          <a:p>
            <a:pPr algn="ctr"/>
            <a:r>
              <a:rPr lang="en-US" sz="4800" b="1" dirty="0">
                <a:solidFill>
                  <a:srgbClr val="FFFFFF"/>
                </a:solidFill>
              </a:rPr>
              <a:t>Non-Negotiable Boundaries</a:t>
            </a:r>
          </a:p>
        </p:txBody>
      </p:sp>
      <p:sp>
        <p:nvSpPr>
          <p:cNvPr id="3" name="Content Placeholder 2">
            <a:extLst>
              <a:ext uri="{FF2B5EF4-FFF2-40B4-BE49-F238E27FC236}">
                <a16:creationId xmlns:a16="http://schemas.microsoft.com/office/drawing/2014/main" id="{4B8EAF85-081F-1540-C96F-DA2B5017AC03}"/>
              </a:ext>
            </a:extLst>
          </p:cNvPr>
          <p:cNvSpPr>
            <a:spLocks noGrp="1"/>
          </p:cNvSpPr>
          <p:nvPr>
            <p:ph idx="1"/>
          </p:nvPr>
        </p:nvSpPr>
        <p:spPr>
          <a:xfrm>
            <a:off x="321013" y="1891970"/>
            <a:ext cx="10774617" cy="4671491"/>
          </a:xfrm>
        </p:spPr>
        <p:txBody>
          <a:bodyPr anchor="ctr">
            <a:normAutofit fontScale="77500" lnSpcReduction="20000"/>
          </a:bodyPr>
          <a:lstStyle/>
          <a:p>
            <a:pPr marL="342900" marR="0" lvl="0" indent="-342900">
              <a:lnSpc>
                <a:spcPct val="107000"/>
              </a:lnSpc>
              <a:spcBef>
                <a:spcPts val="0"/>
              </a:spcBef>
              <a:spcAft>
                <a:spcPts val="0"/>
              </a:spcAft>
              <a:buFont typeface="Symbol" panose="05050102010706020507" pitchFamily="18" charset="2"/>
              <a:buChar char=""/>
            </a:pPr>
            <a:endPar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endPar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endPar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3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Physical violence (hitting, pushing, shoving, holding you down, pinning you).</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Blocking exit.</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Extreme jealousy.</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Needing to know whereabouts all the time.</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Needing you to check in numerous times.</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Isolating you from friends and family.</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Degrading and shaming comments.</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Intimidation.</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Sexual violence (rape, coercion, pressure).    </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p>
        </p:txBody>
      </p:sp>
    </p:spTree>
    <p:extLst>
      <p:ext uri="{BB962C8B-B14F-4D97-AF65-F5344CB8AC3E}">
        <p14:creationId xmlns:p14="http://schemas.microsoft.com/office/powerpoint/2010/main" val="2163115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88D1F4-98D9-F04F-F939-48298A5568FE}"/>
              </a:ext>
            </a:extLst>
          </p:cNvPr>
          <p:cNvSpPr>
            <a:spLocks noGrp="1"/>
          </p:cNvSpPr>
          <p:nvPr>
            <p:ph type="title"/>
          </p:nvPr>
        </p:nvSpPr>
        <p:spPr>
          <a:xfrm>
            <a:off x="1371599" y="294538"/>
            <a:ext cx="9895951" cy="1033669"/>
          </a:xfrm>
        </p:spPr>
        <p:txBody>
          <a:bodyPr>
            <a:normAutofit/>
          </a:bodyPr>
          <a:lstStyle/>
          <a:p>
            <a:pPr algn="ctr"/>
            <a:r>
              <a:rPr lang="en-US" sz="4800" b="1" dirty="0">
                <a:solidFill>
                  <a:srgbClr val="FFFFFF"/>
                </a:solidFill>
              </a:rPr>
              <a:t>Potentially Negotiable Boundaries</a:t>
            </a:r>
          </a:p>
        </p:txBody>
      </p:sp>
      <p:sp>
        <p:nvSpPr>
          <p:cNvPr id="3" name="Content Placeholder 2">
            <a:extLst>
              <a:ext uri="{FF2B5EF4-FFF2-40B4-BE49-F238E27FC236}">
                <a16:creationId xmlns:a16="http://schemas.microsoft.com/office/drawing/2014/main" id="{4B8EAF85-081F-1540-C96F-DA2B5017AC03}"/>
              </a:ext>
            </a:extLst>
          </p:cNvPr>
          <p:cNvSpPr>
            <a:spLocks noGrp="1"/>
          </p:cNvSpPr>
          <p:nvPr>
            <p:ph idx="1"/>
          </p:nvPr>
        </p:nvSpPr>
        <p:spPr>
          <a:xfrm>
            <a:off x="321013" y="1891970"/>
            <a:ext cx="10774617" cy="4671491"/>
          </a:xfrm>
        </p:spPr>
        <p:txBody>
          <a:bodyPr anchor="ctr">
            <a:normAutofit fontScale="92500" lnSpcReduction="10000"/>
          </a:bodyPr>
          <a:lstStyle/>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loan money to my Loved One (LO), but often do not get repaid.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am supporting someone financially who should be able to support him/herself.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My LO lies to me, covers up the truth of his/her activities.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fail to speak up when I am being treated poorly.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frequently agree to do things in order to keep the peace or to please others.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My LO has been responsible for causing damage to, or theft of, my property.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give and give and give in this relationship — and in return, I get less and less and less.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don’t give any thought to my own happiness.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My LO sometimes disappears for long periods of time without making contact.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frequently feel angry in response to my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LO’s</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behaviors.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feel like I can’t make plans because my LO is so unpredictable.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can only be happy if my LO is doing well. Otherwise I’m anxious.**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My LO is emotionally unavailable much or all of the time.*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My LO does not accept responsibility for any household chores.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don’t feel like I’m thriving, only surviving.**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My LO expects me to be a backup alarm for work/school if he/she oversleeps.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My LO doesn’t clean up after him/herself.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My LO does not follow through on promises.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307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88D1F4-98D9-F04F-F939-48298A5568FE}"/>
              </a:ext>
            </a:extLst>
          </p:cNvPr>
          <p:cNvSpPr>
            <a:spLocks noGrp="1"/>
          </p:cNvSpPr>
          <p:nvPr>
            <p:ph type="title"/>
          </p:nvPr>
        </p:nvSpPr>
        <p:spPr>
          <a:xfrm>
            <a:off x="1371599" y="294538"/>
            <a:ext cx="9895951" cy="1033669"/>
          </a:xfrm>
        </p:spPr>
        <p:txBody>
          <a:bodyPr>
            <a:normAutofit/>
          </a:bodyPr>
          <a:lstStyle/>
          <a:p>
            <a:pPr algn="ctr"/>
            <a:r>
              <a:rPr lang="en-US" sz="4800" b="1" dirty="0">
                <a:solidFill>
                  <a:srgbClr val="FFFFFF"/>
                </a:solidFill>
              </a:rPr>
              <a:t>Communicating Boundaries</a:t>
            </a:r>
          </a:p>
        </p:txBody>
      </p:sp>
      <p:sp>
        <p:nvSpPr>
          <p:cNvPr id="3" name="Content Placeholder 2">
            <a:extLst>
              <a:ext uri="{FF2B5EF4-FFF2-40B4-BE49-F238E27FC236}">
                <a16:creationId xmlns:a16="http://schemas.microsoft.com/office/drawing/2014/main" id="{4B8EAF85-081F-1540-C96F-DA2B5017AC03}"/>
              </a:ext>
            </a:extLst>
          </p:cNvPr>
          <p:cNvSpPr>
            <a:spLocks noGrp="1"/>
          </p:cNvSpPr>
          <p:nvPr>
            <p:ph idx="1"/>
          </p:nvPr>
        </p:nvSpPr>
        <p:spPr>
          <a:xfrm>
            <a:off x="1371599" y="1622744"/>
            <a:ext cx="9724031" cy="5235255"/>
          </a:xfrm>
        </p:spPr>
        <p:txBody>
          <a:bodyPr anchor="ctr">
            <a:noAutofit/>
          </a:bodyPr>
          <a:lstStyle/>
          <a:p>
            <a:pPr marL="457200" marR="0">
              <a:lnSpc>
                <a:spcPct val="107000"/>
              </a:lnSpc>
              <a:spcBef>
                <a:spcPts val="0"/>
              </a:spcBef>
              <a:spcAft>
                <a:spcPts val="0"/>
              </a:spcAft>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a:t>
            </a:r>
          </a:p>
          <a:p>
            <a:pPr marL="457200" marR="0">
              <a:lnSpc>
                <a:spcPct val="107000"/>
              </a:lnSpc>
              <a:spcBef>
                <a:spcPts val="0"/>
              </a:spcBef>
              <a:spcAft>
                <a:spcPts val="0"/>
              </a:spcAft>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“I’m not comfortable with this.”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“Please don’t do that.”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“Not at this time.”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can’t do that for you.”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doesn’t work for me.”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“I’ve decided not to.”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is not acceptable.”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“I’m drawing the line at ___.”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don’t want to do that.”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7671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2">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8088D1F4-98D9-F04F-F939-48298A5568FE}"/>
              </a:ext>
            </a:extLst>
          </p:cNvPr>
          <p:cNvSpPr>
            <a:spLocks noGrp="1"/>
          </p:cNvSpPr>
          <p:nvPr>
            <p:ph type="title"/>
          </p:nvPr>
        </p:nvSpPr>
        <p:spPr>
          <a:xfrm>
            <a:off x="838200" y="643467"/>
            <a:ext cx="2788227" cy="5571066"/>
          </a:xfrm>
        </p:spPr>
        <p:txBody>
          <a:bodyPr>
            <a:normAutofit/>
          </a:bodyPr>
          <a:lstStyle/>
          <a:p>
            <a:r>
              <a:rPr lang="en-US" sz="3700" b="1" dirty="0">
                <a:solidFill>
                  <a:srgbClr val="FFFFFF"/>
                </a:solidFill>
              </a:rPr>
              <a:t>Assertiveness Formula</a:t>
            </a:r>
          </a:p>
        </p:txBody>
      </p:sp>
      <p:graphicFrame>
        <p:nvGraphicFramePr>
          <p:cNvPr id="28" name="Content Placeholder 2">
            <a:extLst>
              <a:ext uri="{FF2B5EF4-FFF2-40B4-BE49-F238E27FC236}">
                <a16:creationId xmlns:a16="http://schemas.microsoft.com/office/drawing/2014/main" id="{5201347D-4631-2EFA-B13B-76FAE6CEA5BC}"/>
              </a:ext>
            </a:extLst>
          </p:cNvPr>
          <p:cNvGraphicFramePr>
            <a:graphicFrameLocks noGrp="1"/>
          </p:cNvGraphicFramePr>
          <p:nvPr>
            <p:ph idx="1"/>
            <p:extLst>
              <p:ext uri="{D42A27DB-BD31-4B8C-83A1-F6EECF244321}">
                <p14:modId xmlns:p14="http://schemas.microsoft.com/office/powerpoint/2010/main" val="2880620512"/>
              </p:ext>
            </p:extLst>
          </p:nvPr>
        </p:nvGraphicFramePr>
        <p:xfrm>
          <a:off x="4655126" y="643466"/>
          <a:ext cx="7439891" cy="5715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4826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Rectangle 3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88D1F4-98D9-F04F-F939-48298A5568FE}"/>
              </a:ext>
            </a:extLst>
          </p:cNvPr>
          <p:cNvSpPr>
            <a:spLocks noGrp="1"/>
          </p:cNvSpPr>
          <p:nvPr>
            <p:ph type="title"/>
          </p:nvPr>
        </p:nvSpPr>
        <p:spPr>
          <a:xfrm>
            <a:off x="586478" y="1683756"/>
            <a:ext cx="3115265" cy="2396359"/>
          </a:xfrm>
        </p:spPr>
        <p:txBody>
          <a:bodyPr anchor="b">
            <a:normAutofit/>
          </a:bodyPr>
          <a:lstStyle/>
          <a:p>
            <a:pPr algn="r"/>
            <a:r>
              <a:rPr lang="en-US" sz="3400" b="1">
                <a:solidFill>
                  <a:srgbClr val="FFFFFF"/>
                </a:solidFill>
              </a:rPr>
              <a:t>Community Reinforcement and Family Training (CRAFT)</a:t>
            </a:r>
          </a:p>
        </p:txBody>
      </p:sp>
      <p:graphicFrame>
        <p:nvGraphicFramePr>
          <p:cNvPr id="18" name="Content Placeholder 2">
            <a:extLst>
              <a:ext uri="{FF2B5EF4-FFF2-40B4-BE49-F238E27FC236}">
                <a16:creationId xmlns:a16="http://schemas.microsoft.com/office/drawing/2014/main" id="{BF99FF30-6D8A-705F-54B1-FE4133E90E9B}"/>
              </a:ext>
            </a:extLst>
          </p:cNvPr>
          <p:cNvGraphicFramePr>
            <a:graphicFrameLocks noGrp="1"/>
          </p:cNvGraphicFramePr>
          <p:nvPr>
            <p:ph idx="1"/>
            <p:extLst>
              <p:ext uri="{D42A27DB-BD31-4B8C-83A1-F6EECF244321}">
                <p14:modId xmlns:p14="http://schemas.microsoft.com/office/powerpoint/2010/main" val="167325389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7275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5EEF188A-2ACF-4665-AC96-A7A01FF01F8A}"/>
              </a:ext>
            </a:extLst>
          </p:cNvPr>
          <p:cNvSpPr>
            <a:spLocks noGrp="1"/>
          </p:cNvSpPr>
          <p:nvPr>
            <p:ph type="title"/>
          </p:nvPr>
        </p:nvSpPr>
        <p:spPr>
          <a:xfrm>
            <a:off x="640080" y="1243013"/>
            <a:ext cx="3855720" cy="4371974"/>
          </a:xfrm>
        </p:spPr>
        <p:txBody>
          <a:bodyPr>
            <a:normAutofit/>
          </a:bodyPr>
          <a:lstStyle/>
          <a:p>
            <a:r>
              <a:rPr lang="en-US" b="1" dirty="0">
                <a:solidFill>
                  <a:srgbClr val="000000"/>
                </a:solidFill>
                <a:latin typeface="Calibri" panose="020F0502020204030204" pitchFamily="34" charset="0"/>
                <a:ea typeface="Calibri" panose="020F0502020204030204" pitchFamily="34" charset="0"/>
              </a:rPr>
              <a:t>P</a:t>
            </a:r>
            <a:r>
              <a:rPr lang="en-US" b="1" dirty="0">
                <a:solidFill>
                  <a:srgbClr val="000000"/>
                </a:solidFill>
                <a:effectLst/>
                <a:latin typeface="Calibri" panose="020F0502020204030204" pitchFamily="34" charset="0"/>
                <a:ea typeface="Calibri" panose="020F0502020204030204" pitchFamily="34" charset="0"/>
              </a:rPr>
              <a:t>ositive</a:t>
            </a:r>
            <a:br>
              <a:rPr lang="en-US" b="1" dirty="0">
                <a:solidFill>
                  <a:srgbClr val="000000"/>
                </a:solidFill>
                <a:effectLst/>
                <a:latin typeface="Calibri" panose="020F0502020204030204" pitchFamily="34" charset="0"/>
                <a:ea typeface="Calibri" panose="020F0502020204030204" pitchFamily="34" charset="0"/>
              </a:rPr>
            </a:br>
            <a:r>
              <a:rPr lang="en-US" b="1" dirty="0">
                <a:solidFill>
                  <a:srgbClr val="000000"/>
                </a:solidFill>
                <a:latin typeface="Calibri" panose="020F0502020204030204" pitchFamily="34" charset="0"/>
                <a:ea typeface="Calibri" panose="020F0502020204030204" pitchFamily="34" charset="0"/>
              </a:rPr>
              <a:t>R</a:t>
            </a:r>
            <a:r>
              <a:rPr lang="en-US" b="1" dirty="0">
                <a:solidFill>
                  <a:srgbClr val="000000"/>
                </a:solidFill>
                <a:effectLst/>
                <a:latin typeface="Calibri" panose="020F0502020204030204" pitchFamily="34" charset="0"/>
                <a:ea typeface="Calibri" panose="020F0502020204030204" pitchFamily="34" charset="0"/>
              </a:rPr>
              <a:t>einforcement</a:t>
            </a:r>
            <a:br>
              <a:rPr lang="en-US" sz="3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br>
            <a:endParaRPr lang="en-US" sz="3600" dirty="0">
              <a:solidFill>
                <a:schemeClr val="tx2"/>
              </a:solidFill>
            </a:endParaRPr>
          </a:p>
        </p:txBody>
      </p:sp>
      <p:sp>
        <p:nvSpPr>
          <p:cNvPr id="3" name="Content Placeholder 2">
            <a:extLst>
              <a:ext uri="{FF2B5EF4-FFF2-40B4-BE49-F238E27FC236}">
                <a16:creationId xmlns:a16="http://schemas.microsoft.com/office/drawing/2014/main" id="{9BEF66B9-273C-4272-A61B-F1F48DFD8A23}"/>
              </a:ext>
            </a:extLst>
          </p:cNvPr>
          <p:cNvSpPr>
            <a:spLocks noGrp="1"/>
          </p:cNvSpPr>
          <p:nvPr>
            <p:ph idx="1"/>
          </p:nvPr>
        </p:nvSpPr>
        <p:spPr>
          <a:xfrm>
            <a:off x="6172200" y="804671"/>
            <a:ext cx="5221224" cy="5635039"/>
          </a:xfrm>
        </p:spPr>
        <p:txBody>
          <a:bodyPr anchor="ctr">
            <a:noAutofit/>
          </a:bodyPr>
          <a:lstStyle/>
          <a:p>
            <a:pPr marL="0" indent="0">
              <a:buNone/>
            </a:pPr>
            <a:r>
              <a:rPr lang="en-US" sz="3600" b="1" dirty="0">
                <a:solidFill>
                  <a:srgbClr val="0070C0"/>
                </a:solidFill>
                <a:latin typeface="Calibri" panose="020F0502020204030204" pitchFamily="34" charset="0"/>
                <a:ea typeface="Calibri" panose="020F0502020204030204" pitchFamily="34" charset="0"/>
              </a:rPr>
              <a:t>H</a:t>
            </a:r>
            <a:r>
              <a:rPr lang="en-US" sz="3600" b="1" dirty="0">
                <a:solidFill>
                  <a:srgbClr val="0070C0"/>
                </a:solidFill>
                <a:effectLst/>
                <a:latin typeface="Calibri" panose="020F0502020204030204" pitchFamily="34" charset="0"/>
                <a:ea typeface="Calibri" panose="020F0502020204030204" pitchFamily="34" charset="0"/>
              </a:rPr>
              <a:t>elps loved ones prioritize their mental health and improve their happiness.</a:t>
            </a:r>
          </a:p>
          <a:p>
            <a:pPr marL="0" indent="0">
              <a:buNone/>
            </a:pPr>
            <a:endParaRPr lang="en-US" sz="3600" b="1" dirty="0">
              <a:solidFill>
                <a:srgbClr val="0070C0"/>
              </a:solidFill>
              <a:latin typeface="Calibri" panose="020F0502020204030204" pitchFamily="34" charset="0"/>
              <a:ea typeface="Calibri" panose="020F0502020204030204" pitchFamily="34" charset="0"/>
            </a:endParaRPr>
          </a:p>
          <a:p>
            <a:pPr marL="0" indent="0">
              <a:buNone/>
            </a:pPr>
            <a:r>
              <a:rPr lang="en-US" sz="3600" b="1" dirty="0">
                <a:solidFill>
                  <a:srgbClr val="0070C0"/>
                </a:solidFill>
                <a:latin typeface="Calibri" panose="020F0502020204030204" pitchFamily="34" charset="0"/>
                <a:ea typeface="Calibri" panose="020F0502020204030204" pitchFamily="34" charset="0"/>
              </a:rPr>
              <a:t>R</a:t>
            </a:r>
            <a:r>
              <a:rPr lang="en-US" sz="3600" b="1" dirty="0">
                <a:solidFill>
                  <a:srgbClr val="0070C0"/>
                </a:solidFill>
                <a:effectLst/>
                <a:latin typeface="Calibri" panose="020F0502020204030204" pitchFamily="34" charset="0"/>
                <a:ea typeface="Calibri" panose="020F0502020204030204" pitchFamily="34" charset="0"/>
              </a:rPr>
              <a:t>eward their loved one when they choose sobriety or show control. </a:t>
            </a:r>
          </a:p>
          <a:p>
            <a:pPr marL="0" indent="0">
              <a:buNone/>
            </a:pPr>
            <a:endParaRPr lang="en-US" sz="3600" b="1" dirty="0">
              <a:solidFill>
                <a:srgbClr val="0070C0"/>
              </a:solidFill>
              <a:latin typeface="Calibri" panose="020F0502020204030204" pitchFamily="34" charset="0"/>
              <a:ea typeface="Calibri" panose="020F0502020204030204" pitchFamily="34" charset="0"/>
            </a:endParaRPr>
          </a:p>
          <a:p>
            <a:pPr marL="0" indent="0">
              <a:buNone/>
            </a:pPr>
            <a:r>
              <a:rPr lang="en-US" sz="3600" b="1" dirty="0">
                <a:solidFill>
                  <a:srgbClr val="0070C0"/>
                </a:solidFill>
                <a:latin typeface="Calibri" panose="020F0502020204030204" pitchFamily="34" charset="0"/>
                <a:ea typeface="Calibri" panose="020F0502020204030204" pitchFamily="34" charset="0"/>
              </a:rPr>
              <a:t>A</a:t>
            </a:r>
            <a:r>
              <a:rPr lang="en-US" sz="3600" b="1" dirty="0">
                <a:solidFill>
                  <a:srgbClr val="0070C0"/>
                </a:solidFill>
                <a:effectLst/>
                <a:latin typeface="Calibri" panose="020F0502020204030204" pitchFamily="34" charset="0"/>
                <a:ea typeface="Calibri" panose="020F0502020204030204" pitchFamily="34" charset="0"/>
              </a:rPr>
              <a:t>llow consequences to naturally accrue.</a:t>
            </a:r>
            <a:endParaRPr lang="en-US" sz="3600" b="1" dirty="0">
              <a:solidFill>
                <a:srgbClr val="0070C0"/>
              </a:solidFill>
            </a:endParaRPr>
          </a:p>
        </p:txBody>
      </p:sp>
    </p:spTree>
    <p:extLst>
      <p:ext uri="{BB962C8B-B14F-4D97-AF65-F5344CB8AC3E}">
        <p14:creationId xmlns:p14="http://schemas.microsoft.com/office/powerpoint/2010/main" val="2258876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D7B4461F-4131-10ED-A1BB-B9475AC646AA}"/>
              </a:ext>
            </a:extLst>
          </p:cNvPr>
          <p:cNvSpPr>
            <a:spLocks noGrp="1"/>
          </p:cNvSpPr>
          <p:nvPr>
            <p:ph type="title"/>
          </p:nvPr>
        </p:nvSpPr>
        <p:spPr>
          <a:xfrm>
            <a:off x="412955" y="116998"/>
            <a:ext cx="11071122" cy="1406010"/>
          </a:xfrm>
        </p:spPr>
        <p:txBody>
          <a:bodyPr>
            <a:normAutofit/>
          </a:bodyPr>
          <a:lstStyle/>
          <a:p>
            <a:pPr algn="ctr"/>
            <a:r>
              <a:rPr lang="en-US" sz="3600" b="1" dirty="0">
                <a:solidFill>
                  <a:schemeClr val="tx2"/>
                </a:solidFill>
              </a:rPr>
              <a:t>Here are 10 helpful messages about CRAFT </a:t>
            </a:r>
          </a:p>
        </p:txBody>
      </p:sp>
      <p:sp>
        <p:nvSpPr>
          <p:cNvPr id="3" name="Content Placeholder 2">
            <a:extLst>
              <a:ext uri="{FF2B5EF4-FFF2-40B4-BE49-F238E27FC236}">
                <a16:creationId xmlns:a16="http://schemas.microsoft.com/office/drawing/2014/main" id="{E3307499-982E-E01B-A1D4-AA59C852CD2B}"/>
              </a:ext>
            </a:extLst>
          </p:cNvPr>
          <p:cNvSpPr>
            <a:spLocks noGrp="1"/>
          </p:cNvSpPr>
          <p:nvPr>
            <p:ph idx="1"/>
          </p:nvPr>
        </p:nvSpPr>
        <p:spPr>
          <a:xfrm>
            <a:off x="314632" y="1130711"/>
            <a:ext cx="11651226" cy="5727290"/>
          </a:xfrm>
        </p:spPr>
        <p:txBody>
          <a:bodyPr anchor="t">
            <a:normAutofit lnSpcReduction="10000"/>
          </a:bodyPr>
          <a:lstStyle/>
          <a:p>
            <a:pPr marL="457200" indent="-457200">
              <a:buFont typeface="+mj-lt"/>
              <a:buAutoNum type="arabicPeriod"/>
            </a:pPr>
            <a:endParaRPr lang="en-US" sz="2000" dirty="0">
              <a:solidFill>
                <a:schemeClr val="tx2"/>
              </a:solidFill>
            </a:endParaRPr>
          </a:p>
          <a:p>
            <a:pPr marL="457200" indent="-457200">
              <a:buFont typeface="+mj-lt"/>
              <a:buAutoNum type="arabicPeriod"/>
            </a:pPr>
            <a:endParaRPr lang="en-US" sz="2000" dirty="0">
              <a:solidFill>
                <a:schemeClr val="tx2"/>
              </a:solidFill>
            </a:endParaRPr>
          </a:p>
          <a:p>
            <a:pPr marL="457200" indent="-457200">
              <a:buFont typeface="+mj-lt"/>
              <a:buAutoNum type="arabicPeriod"/>
            </a:pPr>
            <a:r>
              <a:rPr lang="en-US" dirty="0">
                <a:solidFill>
                  <a:schemeClr val="tx2"/>
                </a:solidFill>
              </a:rPr>
              <a:t>Family members can learn to engage their loved ones.</a:t>
            </a:r>
          </a:p>
          <a:p>
            <a:pPr marL="457200" indent="-457200">
              <a:buFont typeface="+mj-lt"/>
              <a:buAutoNum type="arabicPeriod"/>
            </a:pPr>
            <a:r>
              <a:rPr lang="en-US" dirty="0">
                <a:solidFill>
                  <a:schemeClr val="tx2"/>
                </a:solidFill>
              </a:rPr>
              <a:t>You are not alone.</a:t>
            </a:r>
          </a:p>
          <a:p>
            <a:pPr marL="457200" indent="-457200">
              <a:buFont typeface="+mj-lt"/>
              <a:buAutoNum type="arabicPeriod"/>
            </a:pPr>
            <a:r>
              <a:rPr lang="en-US" dirty="0">
                <a:solidFill>
                  <a:schemeClr val="tx2"/>
                </a:solidFill>
              </a:rPr>
              <a:t>Easier to get your loved one to listen to loving words than to criticism.</a:t>
            </a:r>
          </a:p>
          <a:p>
            <a:pPr marL="457200" indent="-457200">
              <a:buFont typeface="+mj-lt"/>
              <a:buAutoNum type="arabicPeriod"/>
            </a:pPr>
            <a:r>
              <a:rPr lang="en-US" dirty="0">
                <a:solidFill>
                  <a:schemeClr val="tx2"/>
                </a:solidFill>
              </a:rPr>
              <a:t>People can be helped at any time.</a:t>
            </a:r>
          </a:p>
          <a:p>
            <a:pPr marL="457200" indent="-457200">
              <a:buFont typeface="+mj-lt"/>
              <a:buAutoNum type="arabicPeriod"/>
            </a:pPr>
            <a:r>
              <a:rPr lang="en-US" dirty="0">
                <a:solidFill>
                  <a:schemeClr val="tx2"/>
                </a:solidFill>
              </a:rPr>
              <a:t>You can live a happier life whether or not your loved one becomes healthy. </a:t>
            </a:r>
          </a:p>
          <a:p>
            <a:pPr marL="457200" indent="-457200">
              <a:buFont typeface="+mj-lt"/>
              <a:buAutoNum type="arabicPeriod"/>
            </a:pPr>
            <a:r>
              <a:rPr lang="en-US" dirty="0">
                <a:solidFill>
                  <a:schemeClr val="tx2"/>
                </a:solidFill>
              </a:rPr>
              <a:t>When you help yourself, you help your family. </a:t>
            </a:r>
          </a:p>
          <a:p>
            <a:pPr marL="457200" indent="-457200">
              <a:buFont typeface="+mj-lt"/>
              <a:buAutoNum type="arabicPeriod"/>
            </a:pPr>
            <a:r>
              <a:rPr lang="en-US" dirty="0">
                <a:solidFill>
                  <a:schemeClr val="tx2"/>
                </a:solidFill>
              </a:rPr>
              <a:t>Neither you nor your loved one are crazy. </a:t>
            </a:r>
          </a:p>
          <a:p>
            <a:pPr marL="457200" indent="-457200">
              <a:buFont typeface="+mj-lt"/>
              <a:buAutoNum type="arabicPeriod"/>
            </a:pPr>
            <a:r>
              <a:rPr lang="en-US" dirty="0">
                <a:solidFill>
                  <a:schemeClr val="tx2"/>
                </a:solidFill>
              </a:rPr>
              <a:t>Most problems vary in degree and difficulty. </a:t>
            </a:r>
          </a:p>
          <a:p>
            <a:pPr marL="457200" indent="-457200">
              <a:buFont typeface="+mj-lt"/>
              <a:buAutoNum type="arabicPeriod"/>
            </a:pPr>
            <a:r>
              <a:rPr lang="en-US" dirty="0">
                <a:solidFill>
                  <a:schemeClr val="tx2"/>
                </a:solidFill>
              </a:rPr>
              <a:t>Calling someone an “Addict” or “Alcoholic” doesn't help. </a:t>
            </a:r>
          </a:p>
          <a:p>
            <a:pPr marL="457200" indent="-457200">
              <a:buFont typeface="+mj-lt"/>
              <a:buAutoNum type="arabicPeriod"/>
            </a:pPr>
            <a:r>
              <a:rPr lang="en-US" dirty="0">
                <a:solidFill>
                  <a:schemeClr val="tx2"/>
                </a:solidFill>
              </a:rPr>
              <a:t>You have nothing to lose and a lot to gain by getting involved. </a:t>
            </a:r>
          </a:p>
          <a:p>
            <a:pPr marL="457200" indent="-457200">
              <a:buFont typeface="+mj-lt"/>
              <a:buAutoNum type="arabicPeriod"/>
            </a:pPr>
            <a:endParaRPr lang="en-US" sz="2000" dirty="0">
              <a:solidFill>
                <a:schemeClr val="tx2"/>
              </a:solidFill>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888439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3B433-B320-24A3-150D-25364226FE50}"/>
              </a:ext>
            </a:extLst>
          </p:cNvPr>
          <p:cNvSpPr>
            <a:spLocks noGrp="1"/>
          </p:cNvSpPr>
          <p:nvPr>
            <p:ph type="title"/>
          </p:nvPr>
        </p:nvSpPr>
        <p:spPr>
          <a:xfrm>
            <a:off x="838200" y="1"/>
            <a:ext cx="10515600" cy="1302326"/>
          </a:xfrm>
        </p:spPr>
        <p:txBody>
          <a:bodyPr/>
          <a:lstStyle/>
          <a:p>
            <a:pPr algn="ctr"/>
            <a:r>
              <a:rPr lang="en-US" b="1" dirty="0"/>
              <a:t>Professional and Personal Experience</a:t>
            </a:r>
          </a:p>
        </p:txBody>
      </p:sp>
      <p:pic>
        <p:nvPicPr>
          <p:cNvPr id="5" name="Content Placeholder 4" descr="Website&#10;&#10;Description automatically generated with low confidence">
            <a:extLst>
              <a:ext uri="{FF2B5EF4-FFF2-40B4-BE49-F238E27FC236}">
                <a16:creationId xmlns:a16="http://schemas.microsoft.com/office/drawing/2014/main" id="{4B78342D-7580-4B1B-0BD3-31E39F9E8E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1354" y="1478355"/>
            <a:ext cx="3134075" cy="5014520"/>
          </a:xfrm>
        </p:spPr>
      </p:pic>
      <p:pic>
        <p:nvPicPr>
          <p:cNvPr id="7" name="Picture 6" descr="A picture containing text&#10;&#10;Description automatically generated">
            <a:extLst>
              <a:ext uri="{FF2B5EF4-FFF2-40B4-BE49-F238E27FC236}">
                <a16:creationId xmlns:a16="http://schemas.microsoft.com/office/drawing/2014/main" id="{5E461172-949E-862D-AE06-3AE89EA77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3683" y="1478355"/>
            <a:ext cx="3290779" cy="5014520"/>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E79C9EFF-32A1-3BFF-5521-D158891C2D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9198" y="1584305"/>
            <a:ext cx="5060716" cy="4802620"/>
          </a:xfrm>
          <a:prstGeom prst="rect">
            <a:avLst/>
          </a:prstGeom>
        </p:spPr>
      </p:pic>
    </p:spTree>
    <p:extLst>
      <p:ext uri="{BB962C8B-B14F-4D97-AF65-F5344CB8AC3E}">
        <p14:creationId xmlns:p14="http://schemas.microsoft.com/office/powerpoint/2010/main" val="2356818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32E8AD3C-B4EB-4360-8B22-B4998957A4A8}"/>
              </a:ext>
            </a:extLst>
          </p:cNvPr>
          <p:cNvSpPr>
            <a:spLocks noGrp="1"/>
          </p:cNvSpPr>
          <p:nvPr>
            <p:ph type="title"/>
          </p:nvPr>
        </p:nvSpPr>
        <p:spPr>
          <a:xfrm>
            <a:off x="838200" y="643467"/>
            <a:ext cx="2951205" cy="5571066"/>
          </a:xfrm>
        </p:spPr>
        <p:txBody>
          <a:bodyPr>
            <a:normAutofit/>
          </a:bodyPr>
          <a:lstStyle/>
          <a:p>
            <a:pPr marL="0" marR="0">
              <a:spcBef>
                <a:spcPts val="0"/>
              </a:spcBef>
              <a:spcAft>
                <a:spcPts val="0"/>
              </a:spcAft>
            </a:pPr>
            <a:r>
              <a:rPr lang="en-US" b="1">
                <a:solidFill>
                  <a:srgbClr val="FFFFFF"/>
                </a:solidFill>
                <a:effectLst/>
                <a:latin typeface="Calibri" panose="020F0502020204030204" pitchFamily="34" charset="0"/>
                <a:ea typeface="Calibri" panose="020F0502020204030204" pitchFamily="34" charset="0"/>
                <a:cs typeface="Calibri" panose="020F0502020204030204" pitchFamily="34" charset="0"/>
              </a:rPr>
              <a:t>CRAFT method encourages these practices</a:t>
            </a:r>
            <a:endParaRPr lang="en-US">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Content Placeholder 2">
            <a:extLst>
              <a:ext uri="{FF2B5EF4-FFF2-40B4-BE49-F238E27FC236}">
                <a16:creationId xmlns:a16="http://schemas.microsoft.com/office/drawing/2014/main" id="{5B7BBD09-D9A2-446B-A4AC-6706FEC7619F}"/>
              </a:ext>
            </a:extLst>
          </p:cNvPr>
          <p:cNvGraphicFramePr>
            <a:graphicFrameLocks noGrp="1"/>
          </p:cNvGraphicFramePr>
          <p:nvPr>
            <p:ph idx="1"/>
            <p:extLst>
              <p:ext uri="{D42A27DB-BD31-4B8C-83A1-F6EECF244321}">
                <p14:modId xmlns:p14="http://schemas.microsoft.com/office/powerpoint/2010/main" val="2758227369"/>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3631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42F00C-94E5-5FCE-FDA6-76E62387B49D}"/>
              </a:ext>
            </a:extLst>
          </p:cNvPr>
          <p:cNvSpPr>
            <a:spLocks noGrp="1"/>
          </p:cNvSpPr>
          <p:nvPr>
            <p:ph type="title"/>
          </p:nvPr>
        </p:nvSpPr>
        <p:spPr>
          <a:xfrm>
            <a:off x="841248" y="548640"/>
            <a:ext cx="3600860" cy="5431536"/>
          </a:xfrm>
        </p:spPr>
        <p:txBody>
          <a:bodyPr>
            <a:normAutofit/>
          </a:bodyPr>
          <a:lstStyle/>
          <a:p>
            <a:r>
              <a:rPr lang="en-US" sz="5400" b="1" dirty="0">
                <a:solidFill>
                  <a:schemeClr val="accent2">
                    <a:lumMod val="75000"/>
                  </a:schemeClr>
                </a:solidFill>
              </a:rPr>
              <a:t>Adapt Negative Feelings to Positive Statements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2">
            <a:extLst>
              <a:ext uri="{FF2B5EF4-FFF2-40B4-BE49-F238E27FC236}">
                <a16:creationId xmlns:a16="http://schemas.microsoft.com/office/drawing/2014/main" id="{91DD8E26-60FC-6A01-671F-3B1CD5075E6F}"/>
              </a:ext>
            </a:extLst>
          </p:cNvPr>
          <p:cNvSpPr>
            <a:spLocks noGrp="1"/>
          </p:cNvSpPr>
          <p:nvPr>
            <p:ph idx="1"/>
          </p:nvPr>
        </p:nvSpPr>
        <p:spPr>
          <a:xfrm>
            <a:off x="5126418" y="552091"/>
            <a:ext cx="6224335" cy="5431536"/>
          </a:xfrm>
        </p:spPr>
        <p:txBody>
          <a:bodyPr anchor="ctr">
            <a:normAutofit/>
          </a:bodyPr>
          <a:lstStyle/>
          <a:p>
            <a:pPr marL="457200" marR="0">
              <a:spcBef>
                <a:spcPts val="0"/>
              </a:spcBef>
              <a:spcAft>
                <a:spcPts val="0"/>
              </a:spcAft>
            </a:pPr>
            <a:r>
              <a:rPr lang="en-US" sz="1700" b="1" dirty="0">
                <a:effectLst/>
                <a:latin typeface="Calibri" panose="020F0502020204030204" pitchFamily="34" charset="0"/>
                <a:ea typeface="Calibri" panose="020F0502020204030204" pitchFamily="34" charset="0"/>
                <a:cs typeface="Calibri" panose="020F0502020204030204" pitchFamily="34" charset="0"/>
              </a:rPr>
              <a:t>Negative</a:t>
            </a:r>
            <a:r>
              <a:rPr lang="en-US" sz="1700" dirty="0">
                <a:effectLst/>
                <a:latin typeface="Calibri" panose="020F0502020204030204" pitchFamily="34" charset="0"/>
                <a:ea typeface="Calibri" panose="020F0502020204030204" pitchFamily="34" charset="0"/>
                <a:cs typeface="Calibri" panose="020F0502020204030204" pitchFamily="34" charset="0"/>
              </a:rPr>
              <a:t>: You always mess things up when you come home.</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700" b="1" dirty="0">
                <a:effectLst/>
                <a:latin typeface="Calibri" panose="020F0502020204030204" pitchFamily="34" charset="0"/>
                <a:ea typeface="Calibri" panose="020F0502020204030204" pitchFamily="34" charset="0"/>
                <a:cs typeface="Calibri" panose="020F0502020204030204" pitchFamily="34" charset="0"/>
              </a:rPr>
              <a:t>Positive</a:t>
            </a:r>
            <a:r>
              <a:rPr lang="en-US" sz="1700" dirty="0">
                <a:effectLst/>
                <a:latin typeface="Calibri" panose="020F0502020204030204" pitchFamily="34" charset="0"/>
                <a:ea typeface="Calibri" panose="020F0502020204030204" pitchFamily="34" charset="0"/>
                <a:cs typeface="Calibri" panose="020F0502020204030204" pitchFamily="34" charset="0"/>
              </a:rPr>
              <a:t>: I enjoy you so much when you don't drink/use.</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700" b="1" dirty="0">
                <a:effectLst/>
                <a:latin typeface="Calibri" panose="020F0502020204030204" pitchFamily="34" charset="0"/>
                <a:ea typeface="Calibri" panose="020F0502020204030204" pitchFamily="34" charset="0"/>
                <a:cs typeface="Calibri" panose="020F0502020204030204" pitchFamily="34" charset="0"/>
              </a:rPr>
              <a:t>Negative</a:t>
            </a:r>
            <a:r>
              <a:rPr lang="en-US" sz="1700" dirty="0">
                <a:effectLst/>
                <a:latin typeface="Calibri" panose="020F0502020204030204" pitchFamily="34" charset="0"/>
                <a:ea typeface="Calibri" panose="020F0502020204030204" pitchFamily="34" charset="0"/>
                <a:cs typeface="Calibri" panose="020F0502020204030204" pitchFamily="34" charset="0"/>
              </a:rPr>
              <a:t>: You always embarrass me.</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700" b="1" dirty="0">
                <a:effectLst/>
                <a:latin typeface="Calibri" panose="020F0502020204030204" pitchFamily="34" charset="0"/>
                <a:ea typeface="Calibri" panose="020F0502020204030204" pitchFamily="34" charset="0"/>
                <a:cs typeface="Calibri" panose="020F0502020204030204" pitchFamily="34" charset="0"/>
              </a:rPr>
              <a:t>Positive</a:t>
            </a:r>
            <a:r>
              <a:rPr lang="en-US" sz="1700" dirty="0">
                <a:effectLst/>
                <a:latin typeface="Calibri" panose="020F0502020204030204" pitchFamily="34" charset="0"/>
                <a:ea typeface="Calibri" panose="020F0502020204030204" pitchFamily="34" charset="0"/>
                <a:cs typeface="Calibri" panose="020F0502020204030204" pitchFamily="34" charset="0"/>
              </a:rPr>
              <a:t>: It would make me so happy if you drank soda tonight.</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700" b="1" dirty="0">
                <a:effectLst/>
                <a:latin typeface="Calibri" panose="020F0502020204030204" pitchFamily="34" charset="0"/>
                <a:ea typeface="Calibri" panose="020F0502020204030204" pitchFamily="34" charset="0"/>
                <a:cs typeface="Calibri" panose="020F0502020204030204" pitchFamily="34" charset="0"/>
              </a:rPr>
              <a:t>Negative</a:t>
            </a:r>
            <a:r>
              <a:rPr lang="en-US" sz="1700" dirty="0">
                <a:effectLst/>
                <a:latin typeface="Calibri" panose="020F0502020204030204" pitchFamily="34" charset="0"/>
                <a:ea typeface="Calibri" panose="020F0502020204030204" pitchFamily="34" charset="0"/>
                <a:cs typeface="Calibri" panose="020F0502020204030204" pitchFamily="34" charset="0"/>
              </a:rPr>
              <a:t>: I'm not having intimate relations with you when you're drunk.</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700" b="1" dirty="0">
                <a:effectLst/>
                <a:latin typeface="Calibri" panose="020F0502020204030204" pitchFamily="34" charset="0"/>
                <a:ea typeface="Calibri" panose="020F0502020204030204" pitchFamily="34" charset="0"/>
                <a:cs typeface="Calibri" panose="020F0502020204030204" pitchFamily="34" charset="0"/>
              </a:rPr>
              <a:t>Positive</a:t>
            </a:r>
            <a:r>
              <a:rPr lang="en-US" sz="1700" dirty="0">
                <a:effectLst/>
                <a:latin typeface="Calibri" panose="020F0502020204030204" pitchFamily="34" charset="0"/>
                <a:ea typeface="Calibri" panose="020F0502020204030204" pitchFamily="34" charset="0"/>
                <a:cs typeface="Calibri" panose="020F0502020204030204" pitchFamily="34" charset="0"/>
              </a:rPr>
              <a:t>: I'd enjoy intimacy with you when you're sober.</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700" b="1" dirty="0">
                <a:effectLst/>
                <a:latin typeface="Calibri" panose="020F0502020204030204" pitchFamily="34" charset="0"/>
                <a:ea typeface="Calibri" panose="020F0502020204030204" pitchFamily="34" charset="0"/>
                <a:cs typeface="Calibri" panose="020F0502020204030204" pitchFamily="34" charset="0"/>
              </a:rPr>
              <a:t>Negative</a:t>
            </a:r>
            <a:r>
              <a:rPr lang="en-US" sz="1700" dirty="0">
                <a:effectLst/>
                <a:latin typeface="Calibri" panose="020F0502020204030204" pitchFamily="34" charset="0"/>
                <a:ea typeface="Calibri" panose="020F0502020204030204" pitchFamily="34" charset="0"/>
                <a:cs typeface="Calibri" panose="020F0502020204030204" pitchFamily="34" charset="0"/>
              </a:rPr>
              <a:t>: I can't stand it when you lie to me. All you ever do is tell stories full of lies.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700" b="1" dirty="0">
                <a:effectLst/>
                <a:latin typeface="Calibri" panose="020F0502020204030204" pitchFamily="34" charset="0"/>
                <a:ea typeface="Calibri" panose="020F0502020204030204" pitchFamily="34" charset="0"/>
                <a:cs typeface="Calibri" panose="020F0502020204030204" pitchFamily="34" charset="0"/>
              </a:rPr>
              <a:t>Positive</a:t>
            </a:r>
            <a:r>
              <a:rPr lang="en-US" sz="1700" dirty="0">
                <a:effectLst/>
                <a:latin typeface="Calibri" panose="020F0502020204030204" pitchFamily="34" charset="0"/>
                <a:ea typeface="Calibri" panose="020F0502020204030204" pitchFamily="34" charset="0"/>
                <a:cs typeface="Calibri" panose="020F0502020204030204" pitchFamily="34" charset="0"/>
              </a:rPr>
              <a:t>: I want to believe you, but that story seems odd.</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700" b="1" dirty="0">
                <a:effectLst/>
                <a:latin typeface="Calibri" panose="020F0502020204030204" pitchFamily="34" charset="0"/>
                <a:ea typeface="Calibri" panose="020F0502020204030204" pitchFamily="34" charset="0"/>
                <a:cs typeface="Calibri" panose="020F0502020204030204" pitchFamily="34" charset="0"/>
              </a:rPr>
              <a:t>Negative</a:t>
            </a:r>
            <a:r>
              <a:rPr lang="en-US" sz="1700" dirty="0">
                <a:effectLst/>
                <a:latin typeface="Calibri" panose="020F0502020204030204" pitchFamily="34" charset="0"/>
                <a:ea typeface="Calibri" panose="020F0502020204030204" pitchFamily="34" charset="0"/>
                <a:cs typeface="Calibri" panose="020F0502020204030204" pitchFamily="34" charset="0"/>
              </a:rPr>
              <a:t>: You never listen to me when I'm talking to you.</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700" b="1" dirty="0">
                <a:effectLst/>
                <a:latin typeface="Calibri" panose="020F0502020204030204" pitchFamily="34" charset="0"/>
                <a:ea typeface="Calibri" panose="020F0502020204030204" pitchFamily="34" charset="0"/>
                <a:cs typeface="Calibri" panose="020F0502020204030204" pitchFamily="34" charset="0"/>
              </a:rPr>
              <a:t>Positive</a:t>
            </a:r>
            <a:r>
              <a:rPr lang="en-US" sz="1700" dirty="0">
                <a:effectLst/>
                <a:latin typeface="Calibri" panose="020F0502020204030204" pitchFamily="34" charset="0"/>
                <a:ea typeface="Calibri" panose="020F0502020204030204" pitchFamily="34" charset="0"/>
                <a:cs typeface="Calibri" panose="020F0502020204030204" pitchFamily="34" charset="0"/>
              </a:rPr>
              <a:t>: I understand that some of our discussions are upsetting, but I'd love it if you could help me work them out.</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700" b="1" dirty="0">
                <a:effectLst/>
                <a:latin typeface="Calibri" panose="020F0502020204030204" pitchFamily="34" charset="0"/>
                <a:ea typeface="Calibri" panose="020F0502020204030204" pitchFamily="34" charset="0"/>
                <a:cs typeface="Calibri" panose="020F0502020204030204" pitchFamily="34" charset="0"/>
              </a:rPr>
              <a:t>Negative</a:t>
            </a:r>
            <a:r>
              <a:rPr lang="en-US" sz="1700" dirty="0">
                <a:effectLst/>
                <a:latin typeface="Calibri" panose="020F0502020204030204" pitchFamily="34" charset="0"/>
                <a:ea typeface="Calibri" panose="020F0502020204030204" pitchFamily="34" charset="0"/>
                <a:cs typeface="Calibri" panose="020F0502020204030204" pitchFamily="34" charset="0"/>
              </a:rPr>
              <a:t>: Don't ever let me catch you yelling at the kids like that again.</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700" b="1" dirty="0">
                <a:effectLst/>
                <a:latin typeface="Calibri" panose="020F0502020204030204" pitchFamily="34" charset="0"/>
                <a:ea typeface="Calibri" panose="020F0502020204030204" pitchFamily="34" charset="0"/>
                <a:cs typeface="Calibri" panose="020F0502020204030204" pitchFamily="34" charset="0"/>
              </a:rPr>
              <a:t>Positive</a:t>
            </a:r>
            <a:r>
              <a:rPr lang="en-US" sz="1700" dirty="0">
                <a:effectLst/>
                <a:latin typeface="Calibri" panose="020F0502020204030204" pitchFamily="34" charset="0"/>
                <a:ea typeface="Calibri" panose="020F0502020204030204" pitchFamily="34" charset="0"/>
                <a:cs typeface="Calibri" panose="020F0502020204030204" pitchFamily="34" charset="0"/>
              </a:rPr>
              <a:t>: I know the kids can be frustrating, but please help me set a good example by talking to them calmly.</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700" dirty="0"/>
          </a:p>
        </p:txBody>
      </p:sp>
    </p:spTree>
    <p:extLst>
      <p:ext uri="{BB962C8B-B14F-4D97-AF65-F5344CB8AC3E}">
        <p14:creationId xmlns:p14="http://schemas.microsoft.com/office/powerpoint/2010/main" val="3999529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rrows pointing towards light">
            <a:extLst>
              <a:ext uri="{FF2B5EF4-FFF2-40B4-BE49-F238E27FC236}">
                <a16:creationId xmlns:a16="http://schemas.microsoft.com/office/drawing/2014/main" id="{BF9527A8-700F-BEFA-A3FD-9B22526F036A}"/>
              </a:ext>
            </a:extLst>
          </p:cNvPr>
          <p:cNvPicPr>
            <a:picLocks noChangeAspect="1"/>
          </p:cNvPicPr>
          <p:nvPr/>
        </p:nvPicPr>
        <p:blipFill rotWithShape="1">
          <a:blip r:embed="rId2"/>
          <a:srcRect r="23298" b="9091"/>
          <a:stretch/>
        </p:blipFill>
        <p:spPr>
          <a:xfrm>
            <a:off x="3523488" y="10"/>
            <a:ext cx="8668512" cy="6857990"/>
          </a:xfrm>
          <a:prstGeom prst="rect">
            <a:avLst/>
          </a:prstGeom>
        </p:spPr>
      </p:pic>
      <p:sp>
        <p:nvSpPr>
          <p:cNvPr id="22" name="Rectangle 2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046FEC-9BEF-A3BA-027C-C136807655CF}"/>
              </a:ext>
            </a:extLst>
          </p:cNvPr>
          <p:cNvSpPr>
            <a:spLocks noGrp="1"/>
          </p:cNvSpPr>
          <p:nvPr>
            <p:ph type="title"/>
          </p:nvPr>
        </p:nvSpPr>
        <p:spPr>
          <a:xfrm>
            <a:off x="371094" y="155864"/>
            <a:ext cx="3438144" cy="2130136"/>
          </a:xfrm>
        </p:spPr>
        <p:txBody>
          <a:bodyPr anchor="b">
            <a:normAutofit/>
          </a:bodyPr>
          <a:lstStyle/>
          <a:p>
            <a:r>
              <a:rPr lang="en-US" sz="3200" b="1" dirty="0">
                <a:effectLst/>
                <a:latin typeface="Calibri" panose="020F0502020204030204" pitchFamily="34" charset="0"/>
                <a:ea typeface="Calibri" panose="020F0502020204030204" pitchFamily="34" charset="0"/>
              </a:rPr>
              <a:t>What can you do today – starting right now?</a:t>
            </a:r>
            <a:endParaRPr lang="en-US" sz="3200" dirty="0"/>
          </a:p>
        </p:txBody>
      </p:sp>
      <p:sp>
        <p:nvSpPr>
          <p:cNvPr id="24" name="Rectangle 2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2D94889-1557-A6AA-F5BC-1F207252282E}"/>
              </a:ext>
            </a:extLst>
          </p:cNvPr>
          <p:cNvSpPr>
            <a:spLocks noGrp="1"/>
          </p:cNvSpPr>
          <p:nvPr>
            <p:ph idx="1"/>
          </p:nvPr>
        </p:nvSpPr>
        <p:spPr>
          <a:xfrm>
            <a:off x="371093" y="3456422"/>
            <a:ext cx="5551725" cy="3318450"/>
          </a:xfrm>
        </p:spPr>
        <p:txBody>
          <a:bodyPr anchor="t">
            <a:normAutofit/>
          </a:bodyPr>
          <a:lstStyle/>
          <a:p>
            <a:pPr marL="342900" marR="0" lvl="0" indent="-342900">
              <a:spcBef>
                <a:spcPts val="0"/>
              </a:spcBef>
              <a:spcAft>
                <a:spcPts val="0"/>
              </a:spcAft>
              <a:buFont typeface="Symbol" panose="05050102010706020507" pitchFamily="18" charset="2"/>
              <a:buChar char=""/>
            </a:pPr>
            <a:r>
              <a:rPr lang="en-US" sz="1700" b="1" dirty="0">
                <a:effectLst/>
                <a:latin typeface="Calibri" panose="020F0502020204030204" pitchFamily="34" charset="0"/>
                <a:ea typeface="Calibri" panose="020F0502020204030204" pitchFamily="34" charset="0"/>
                <a:cs typeface="Calibri" panose="020F0502020204030204" pitchFamily="34" charset="0"/>
              </a:rPr>
              <a:t>Practice communicating boundaries, including Assertiveness Formula.</a:t>
            </a:r>
          </a:p>
          <a:p>
            <a:pPr marL="0" marR="0" lvl="0" indent="0">
              <a:spcBef>
                <a:spcPts val="0"/>
              </a:spcBef>
              <a:spcAft>
                <a:spcPts val="0"/>
              </a:spcAft>
              <a:buNone/>
            </a:pPr>
            <a:endParaRPr lang="en-US" sz="17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700" b="1" dirty="0">
                <a:effectLst/>
                <a:latin typeface="Calibri" panose="020F0502020204030204" pitchFamily="34" charset="0"/>
                <a:ea typeface="Calibri" panose="020F0502020204030204" pitchFamily="34" charset="0"/>
                <a:cs typeface="Calibri" panose="020F0502020204030204" pitchFamily="34" charset="0"/>
              </a:rPr>
              <a:t>Start turning negative feelings and statements into positive moments of communication.</a:t>
            </a:r>
          </a:p>
          <a:p>
            <a:pPr marL="0" marR="0" lvl="0" indent="0">
              <a:spcBef>
                <a:spcPts val="0"/>
              </a:spcBef>
              <a:spcAft>
                <a:spcPts val="0"/>
              </a:spcAft>
              <a:buNone/>
            </a:pPr>
            <a:endParaRPr lang="en-US" sz="17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700" b="1" dirty="0">
                <a:effectLst/>
                <a:latin typeface="Calibri" panose="020F0502020204030204" pitchFamily="34" charset="0"/>
                <a:ea typeface="Calibri" panose="020F0502020204030204" pitchFamily="34" charset="0"/>
                <a:cs typeface="Calibri" panose="020F0502020204030204" pitchFamily="34" charset="0"/>
              </a:rPr>
              <a:t>Read the book </a:t>
            </a:r>
            <a:r>
              <a:rPr lang="en-US" sz="1700" b="1" u="sng" dirty="0">
                <a:effectLst/>
                <a:latin typeface="Calibri" panose="020F0502020204030204" pitchFamily="34" charset="0"/>
                <a:ea typeface="Calibri" panose="020F0502020204030204" pitchFamily="34" charset="0"/>
                <a:cs typeface="Calibri" panose="020F0502020204030204" pitchFamily="34" charset="0"/>
              </a:rPr>
              <a:t>Get Your Loved One Sober:  Alternatives to Nagging, Pleading, and Threatening</a:t>
            </a:r>
            <a:r>
              <a:rPr lang="en-US" sz="1700" b="1" dirty="0">
                <a:effectLst/>
                <a:latin typeface="Calibri" panose="020F0502020204030204" pitchFamily="34" charset="0"/>
                <a:ea typeface="Calibri" panose="020F0502020204030204" pitchFamily="34" charset="0"/>
                <a:cs typeface="Calibri" panose="020F0502020204030204" pitchFamily="34" charset="0"/>
              </a:rPr>
              <a:t>.</a:t>
            </a:r>
          </a:p>
          <a:p>
            <a:pPr marL="0" marR="0" lvl="0" indent="0">
              <a:spcBef>
                <a:spcPts val="0"/>
              </a:spcBef>
              <a:spcAft>
                <a:spcPts val="0"/>
              </a:spcAft>
              <a:buNone/>
            </a:pPr>
            <a:endParaRPr lang="en-US" sz="17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700" b="1" dirty="0">
                <a:effectLst/>
                <a:latin typeface="Calibri" panose="020F0502020204030204" pitchFamily="34" charset="0"/>
                <a:ea typeface="Calibri" panose="020F0502020204030204" pitchFamily="34" charset="0"/>
                <a:cs typeface="Calibri" panose="020F0502020204030204" pitchFamily="34" charset="0"/>
              </a:rPr>
              <a:t>Find a CRAFT Certified therapist.</a:t>
            </a:r>
          </a:p>
          <a:p>
            <a:pPr marL="0" marR="0" lvl="0" indent="0">
              <a:spcBef>
                <a:spcPts val="0"/>
              </a:spcBef>
              <a:spcAft>
                <a:spcPts val="0"/>
              </a:spcAft>
              <a:buNone/>
            </a:pPr>
            <a:endParaRPr lang="en-US" sz="17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700" b="1" dirty="0">
                <a:effectLst/>
                <a:latin typeface="Calibri" panose="020F0502020204030204" pitchFamily="34" charset="0"/>
                <a:ea typeface="Calibri" panose="020F0502020204030204" pitchFamily="34" charset="0"/>
                <a:cs typeface="Calibri" panose="020F0502020204030204" pitchFamily="34" charset="0"/>
              </a:rPr>
              <a:t>Find a family coach.</a:t>
            </a:r>
            <a:endParaRPr lang="en-US" sz="17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700" dirty="0"/>
          </a:p>
        </p:txBody>
      </p:sp>
    </p:spTree>
    <p:extLst>
      <p:ext uri="{BB962C8B-B14F-4D97-AF65-F5344CB8AC3E}">
        <p14:creationId xmlns:p14="http://schemas.microsoft.com/office/powerpoint/2010/main" val="4081689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4525F4-48DE-D76B-5C1E-8C17E68E4E82}"/>
              </a:ext>
            </a:extLst>
          </p:cNvPr>
          <p:cNvSpPr>
            <a:spLocks noGrp="1"/>
          </p:cNvSpPr>
          <p:nvPr>
            <p:ph type="title"/>
          </p:nvPr>
        </p:nvSpPr>
        <p:spPr>
          <a:xfrm>
            <a:off x="5297762" y="329184"/>
            <a:ext cx="6251110" cy="1783080"/>
          </a:xfrm>
        </p:spPr>
        <p:txBody>
          <a:bodyPr anchor="b">
            <a:normAutofit/>
          </a:bodyPr>
          <a:lstStyle/>
          <a:p>
            <a:r>
              <a:rPr lang="en-US" sz="3800" b="1" dirty="0">
                <a:effectLst/>
                <a:latin typeface="Calibri" panose="020F0502020204030204" pitchFamily="34" charset="0"/>
                <a:ea typeface="Calibri" panose="020F0502020204030204" pitchFamily="34" charset="0"/>
                <a:cs typeface="Times New Roman" panose="02020603050405020304" pitchFamily="18" charset="0"/>
              </a:rPr>
              <a:t>What can we do to better support those in our care?</a:t>
            </a:r>
            <a:br>
              <a:rPr lang="en-US" sz="3800" dirty="0">
                <a:effectLst/>
                <a:latin typeface="Calibri" panose="020F0502020204030204" pitchFamily="34" charset="0"/>
                <a:ea typeface="Calibri" panose="020F0502020204030204" pitchFamily="34" charset="0"/>
                <a:cs typeface="Times New Roman" panose="02020603050405020304" pitchFamily="18" charset="0"/>
              </a:rPr>
            </a:br>
            <a:endParaRPr lang="en-US" sz="3800" dirty="0"/>
          </a:p>
        </p:txBody>
      </p:sp>
      <p:pic>
        <p:nvPicPr>
          <p:cNvPr id="8" name="Picture 7" descr="Desk with stethoscope and computer keyboard">
            <a:extLst>
              <a:ext uri="{FF2B5EF4-FFF2-40B4-BE49-F238E27FC236}">
                <a16:creationId xmlns:a16="http://schemas.microsoft.com/office/drawing/2014/main" id="{C0AD2A09-558E-256C-AACF-7CF6EAA95171}"/>
              </a:ext>
            </a:extLst>
          </p:cNvPr>
          <p:cNvPicPr>
            <a:picLocks noChangeAspect="1"/>
          </p:cNvPicPr>
          <p:nvPr/>
        </p:nvPicPr>
        <p:blipFill rotWithShape="1">
          <a:blip r:embed="rId2"/>
          <a:srcRect l="54670" r="-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88F22D6E-55D7-5821-806D-5E3519313D49}"/>
              </a:ext>
            </a:extLst>
          </p:cNvPr>
          <p:cNvSpPr txBox="1">
            <a:spLocks noGrp="1"/>
          </p:cNvSpPr>
          <p:nvPr>
            <p:ph idx="1"/>
          </p:nvPr>
        </p:nvSpPr>
        <p:spPr>
          <a:xfrm>
            <a:off x="4657345" y="2569464"/>
            <a:ext cx="6891527" cy="3621024"/>
          </a:xfrm>
          <a:prstGeom prst="rect">
            <a:avLst/>
          </a:prstGeom>
        </p:spPr>
        <p:txBody>
          <a:bodyPr>
            <a:normAutofit lnSpcReduction="10000"/>
          </a:bodyPr>
          <a:lstStyle/>
          <a:p>
            <a:pPr marL="0" indent="0">
              <a:buNone/>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400" b="1" dirty="0">
                <a:effectLst/>
                <a:latin typeface="Calibri" panose="020F0502020204030204" pitchFamily="34" charset="0"/>
                <a:ea typeface="Calibri" panose="020F0502020204030204" pitchFamily="34" charset="0"/>
                <a:cs typeface="Times New Roman" panose="02020603050405020304" pitchFamily="18" charset="0"/>
              </a:rPr>
              <a:t>Learn </a:t>
            </a:r>
            <a:r>
              <a:rPr lang="en-US" sz="2400" b="1" i="1" u="sng" dirty="0">
                <a:effectLst/>
                <a:latin typeface="Calibri" panose="020F0502020204030204" pitchFamily="34" charset="0"/>
                <a:ea typeface="Calibri" panose="020F0502020204030204" pitchFamily="34" charset="0"/>
                <a:cs typeface="Times New Roman" panose="02020603050405020304" pitchFamily="18" charset="0"/>
              </a:rPr>
              <a:t>how</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to have a conversation about addiction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600" dirty="0">
                <a:effectLst/>
                <a:latin typeface="Calibri" panose="020F0502020204030204" pitchFamily="34" charset="0"/>
                <a:ea typeface="Calibri" panose="020F0502020204030204" pitchFamily="34" charset="0"/>
                <a:cs typeface="Calibri" panose="020F0502020204030204" pitchFamily="34" charset="0"/>
              </a:rPr>
              <a:t>Amanda, age 15, understands today that she was adopted because both of her birth parents were alcoholic and unable to care for her. When Amanda was a preschooler, her adoptive parents explained to her that her birth parents could not take care of her because they were not healthy and were unable to meet the responsibilities of parenthood. As Amanda reached the school-age years, she understood that she was removed from her parents’ care by child protective social workers because her parents did not care for her properly. As a middle school child, Amanda learned about the disease of alcoholism and the history of her parents’ ongoing struggle with sobriety. As an adolescent, Amanda is learning that her grandparents were also alcoholic. She is being taught about the genetic predisposition to this disease, and her parents are helping her learn strategies to avoid a future of alcohol abuse for herself.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200" dirty="0"/>
          </a:p>
        </p:txBody>
      </p:sp>
    </p:spTree>
    <p:extLst>
      <p:ext uri="{BB962C8B-B14F-4D97-AF65-F5344CB8AC3E}">
        <p14:creationId xmlns:p14="http://schemas.microsoft.com/office/powerpoint/2010/main" val="1991087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4525F4-48DE-D76B-5C1E-8C17E68E4E82}"/>
              </a:ext>
            </a:extLst>
          </p:cNvPr>
          <p:cNvSpPr>
            <a:spLocks noGrp="1"/>
          </p:cNvSpPr>
          <p:nvPr>
            <p:ph type="title"/>
          </p:nvPr>
        </p:nvSpPr>
        <p:spPr>
          <a:xfrm>
            <a:off x="5297762" y="329184"/>
            <a:ext cx="6251110" cy="1783080"/>
          </a:xfrm>
        </p:spPr>
        <p:txBody>
          <a:bodyPr anchor="b">
            <a:normAutofit/>
          </a:bodyPr>
          <a:lstStyle/>
          <a:p>
            <a:r>
              <a:rPr lang="en-US" sz="3800" b="1" dirty="0">
                <a:effectLst/>
                <a:latin typeface="Calibri" panose="020F0502020204030204" pitchFamily="34" charset="0"/>
                <a:ea typeface="Calibri" panose="020F0502020204030204" pitchFamily="34" charset="0"/>
                <a:cs typeface="Times New Roman" panose="02020603050405020304" pitchFamily="18" charset="0"/>
              </a:rPr>
              <a:t>What can we do to better support those in our care?</a:t>
            </a:r>
            <a:br>
              <a:rPr lang="en-US" sz="3800" dirty="0">
                <a:effectLst/>
                <a:latin typeface="Calibri" panose="020F0502020204030204" pitchFamily="34" charset="0"/>
                <a:ea typeface="Calibri" panose="020F0502020204030204" pitchFamily="34" charset="0"/>
                <a:cs typeface="Times New Roman" panose="02020603050405020304" pitchFamily="18" charset="0"/>
              </a:rPr>
            </a:br>
            <a:endParaRPr lang="en-US" sz="3800" dirty="0"/>
          </a:p>
        </p:txBody>
      </p:sp>
      <p:pic>
        <p:nvPicPr>
          <p:cNvPr id="8" name="Picture 7" descr="Desk with stethoscope and computer keyboard">
            <a:extLst>
              <a:ext uri="{FF2B5EF4-FFF2-40B4-BE49-F238E27FC236}">
                <a16:creationId xmlns:a16="http://schemas.microsoft.com/office/drawing/2014/main" id="{C0AD2A09-558E-256C-AACF-7CF6EAA95171}"/>
              </a:ext>
            </a:extLst>
          </p:cNvPr>
          <p:cNvPicPr>
            <a:picLocks noChangeAspect="1"/>
          </p:cNvPicPr>
          <p:nvPr/>
        </p:nvPicPr>
        <p:blipFill rotWithShape="1">
          <a:blip r:embed="rId2"/>
          <a:srcRect l="54670" r="-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88F22D6E-55D7-5821-806D-5E3519313D49}"/>
              </a:ext>
            </a:extLst>
          </p:cNvPr>
          <p:cNvSpPr txBox="1">
            <a:spLocks noGrp="1"/>
          </p:cNvSpPr>
          <p:nvPr>
            <p:ph idx="1"/>
          </p:nvPr>
        </p:nvSpPr>
        <p:spPr>
          <a:xfrm>
            <a:off x="4657345" y="2569464"/>
            <a:ext cx="6891527" cy="3621024"/>
          </a:xfrm>
          <a:prstGeom prst="rect">
            <a:avLst/>
          </a:prstGeom>
        </p:spPr>
        <p:txBody>
          <a:bodyPr>
            <a:normAutofit fontScale="85000" lnSpcReduction="20000"/>
          </a:bodyPr>
          <a:lstStyle/>
          <a:p>
            <a:pPr marL="0" indent="0">
              <a:buNone/>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400" b="1" dirty="0">
                <a:effectLst/>
                <a:latin typeface="Calibri" panose="020F0502020204030204" pitchFamily="34" charset="0"/>
                <a:ea typeface="Calibri" panose="020F0502020204030204" pitchFamily="34" charset="0"/>
                <a:cs typeface="Times New Roman" panose="02020603050405020304" pitchFamily="18" charset="0"/>
              </a:rPr>
              <a:t>Remember what you’re responsible for and what you’re not responsible for.</a:t>
            </a:r>
          </a:p>
          <a:p>
            <a:pPr marL="0" indent="0">
              <a:buNone/>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The 3 C's – discussed in family support groups say:</a:t>
            </a:r>
          </a:p>
          <a:p>
            <a:pPr marL="457200" lvl="1" indent="0">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I didn't </a:t>
            </a: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Cause</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it</a:t>
            </a:r>
          </a:p>
          <a:p>
            <a:pPr marL="457200" lvl="1" indent="0">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I can't </a:t>
            </a: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Cure</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it</a:t>
            </a:r>
          </a:p>
          <a:p>
            <a:pPr marL="457200" lvl="1" indent="0">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I can't </a:t>
            </a: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Control</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it</a:t>
            </a:r>
          </a:p>
          <a:p>
            <a:pPr marL="0" indent="0">
              <a:buNone/>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The only thing I can control is myself and my actions and reactions.</a:t>
            </a:r>
          </a:p>
          <a:p>
            <a:pPr marL="0" indent="0">
              <a:buNone/>
            </a:pPr>
            <a:r>
              <a:rPr lang="en-US" sz="2400" b="1" dirty="0">
                <a:effectLst/>
                <a:latin typeface="Calibri" panose="020F0502020204030204" pitchFamily="34" charset="0"/>
                <a:ea typeface="Calibri" panose="020F0502020204030204" pitchFamily="34" charset="0"/>
                <a:cs typeface="Times New Roman" panose="02020603050405020304" pitchFamily="18" charset="0"/>
              </a:rPr>
              <a:t>I can't worry myself into peace of mind, either.</a:t>
            </a:r>
          </a:p>
          <a:p>
            <a:pPr marL="0" indent="0">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200" dirty="0"/>
          </a:p>
        </p:txBody>
      </p:sp>
    </p:spTree>
    <p:extLst>
      <p:ext uri="{BB962C8B-B14F-4D97-AF65-F5344CB8AC3E}">
        <p14:creationId xmlns:p14="http://schemas.microsoft.com/office/powerpoint/2010/main" val="743376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4525F4-48DE-D76B-5C1E-8C17E68E4E82}"/>
              </a:ext>
            </a:extLst>
          </p:cNvPr>
          <p:cNvSpPr>
            <a:spLocks noGrp="1"/>
          </p:cNvSpPr>
          <p:nvPr>
            <p:ph type="title"/>
          </p:nvPr>
        </p:nvSpPr>
        <p:spPr>
          <a:xfrm>
            <a:off x="5297762" y="329184"/>
            <a:ext cx="6251110" cy="1783080"/>
          </a:xfrm>
        </p:spPr>
        <p:txBody>
          <a:bodyPr anchor="b">
            <a:normAutofit/>
          </a:bodyPr>
          <a:lstStyle/>
          <a:p>
            <a:r>
              <a:rPr lang="en-US" sz="3800" b="1" dirty="0">
                <a:effectLst/>
                <a:latin typeface="Calibri" panose="020F0502020204030204" pitchFamily="34" charset="0"/>
                <a:ea typeface="Calibri" panose="020F0502020204030204" pitchFamily="34" charset="0"/>
                <a:cs typeface="Times New Roman" panose="02020603050405020304" pitchFamily="18" charset="0"/>
              </a:rPr>
              <a:t>What can we do to better support those in our care?</a:t>
            </a:r>
            <a:br>
              <a:rPr lang="en-US" sz="3800" dirty="0">
                <a:effectLst/>
                <a:latin typeface="Calibri" panose="020F0502020204030204" pitchFamily="34" charset="0"/>
                <a:ea typeface="Calibri" panose="020F0502020204030204" pitchFamily="34" charset="0"/>
                <a:cs typeface="Times New Roman" panose="02020603050405020304" pitchFamily="18" charset="0"/>
              </a:rPr>
            </a:br>
            <a:endParaRPr lang="en-US" sz="3800" dirty="0"/>
          </a:p>
        </p:txBody>
      </p:sp>
      <p:pic>
        <p:nvPicPr>
          <p:cNvPr id="8" name="Picture 7" descr="Desk with stethoscope and computer keyboard">
            <a:extLst>
              <a:ext uri="{FF2B5EF4-FFF2-40B4-BE49-F238E27FC236}">
                <a16:creationId xmlns:a16="http://schemas.microsoft.com/office/drawing/2014/main" id="{C0AD2A09-558E-256C-AACF-7CF6EAA95171}"/>
              </a:ext>
            </a:extLst>
          </p:cNvPr>
          <p:cNvPicPr>
            <a:picLocks noChangeAspect="1"/>
          </p:cNvPicPr>
          <p:nvPr/>
        </p:nvPicPr>
        <p:blipFill rotWithShape="1">
          <a:blip r:embed="rId2"/>
          <a:srcRect l="54670" r="-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88F22D6E-55D7-5821-806D-5E3519313D49}"/>
              </a:ext>
            </a:extLst>
          </p:cNvPr>
          <p:cNvSpPr txBox="1">
            <a:spLocks noGrp="1"/>
          </p:cNvSpPr>
          <p:nvPr>
            <p:ph idx="1"/>
          </p:nvPr>
        </p:nvSpPr>
        <p:spPr>
          <a:xfrm>
            <a:off x="4727643" y="2112264"/>
            <a:ext cx="7295744" cy="4592428"/>
          </a:xfrm>
          <a:prstGeom prst="rect">
            <a:avLst/>
          </a:prstGeom>
        </p:spPr>
        <p:txBody>
          <a:bodyPr>
            <a:normAutofit lnSpcReduction="10000"/>
          </a:bodyPr>
          <a:lstStyle/>
          <a:p>
            <a:pPr marL="0" indent="0">
              <a:buNone/>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Attend support groups focused on substance use</a:t>
            </a:r>
          </a:p>
          <a:p>
            <a:pPr marL="0" indent="0">
              <a:buNone/>
            </a:pP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Al-Anon</a:t>
            </a:r>
            <a:r>
              <a:rPr lang="en-US" sz="1600" dirty="0">
                <a:effectLst/>
                <a:latin typeface="Calibri" panose="020F0502020204030204" pitchFamily="34" charset="0"/>
                <a:ea typeface="Calibri" panose="020F0502020204030204" pitchFamily="34" charset="0"/>
                <a:cs typeface="Times New Roman" panose="02020603050405020304" pitchFamily="18" charset="0"/>
              </a:rPr>
              <a:t> - Family and friends of those addicted to alcohol.</a:t>
            </a:r>
          </a:p>
          <a:p>
            <a:pPr marL="914400">
              <a:lnSpc>
                <a:spcPct val="107000"/>
              </a:lnSpc>
              <a:spcBef>
                <a:spcPts val="0"/>
              </a:spcBef>
            </a:pPr>
            <a:r>
              <a:rPr lang="en-US" sz="1600" b="1" dirty="0" err="1">
                <a:latin typeface="Calibri" panose="020F0502020204030204" pitchFamily="34" charset="0"/>
                <a:ea typeface="Calibri" panose="020F0502020204030204" pitchFamily="34" charset="0"/>
                <a:cs typeface="Times New Roman" panose="02020603050405020304" pitchFamily="18" charset="0"/>
              </a:rPr>
              <a:t>Alateen</a:t>
            </a:r>
            <a:r>
              <a:rPr lang="en-US" sz="1600" b="1" dirty="0">
                <a:latin typeface="Calibri" panose="020F0502020204030204" pitchFamily="34" charset="0"/>
                <a:ea typeface="Calibri" panose="020F0502020204030204" pitchFamily="34" charset="0"/>
                <a:cs typeface="Times New Roman" panose="02020603050405020304" pitchFamily="18" charset="0"/>
              </a:rPr>
              <a:t> - Division of Al-Anon for </a:t>
            </a:r>
            <a:r>
              <a:rPr lang="en-US" sz="1600" b="1" dirty="0" err="1">
                <a:latin typeface="Calibri" panose="020F0502020204030204" pitchFamily="34" charset="0"/>
                <a:ea typeface="Calibri" panose="020F0502020204030204" pitchFamily="34" charset="0"/>
                <a:cs typeface="Times New Roman" panose="02020603050405020304" pitchFamily="18" charset="0"/>
              </a:rPr>
              <a:t>adolescens</a:t>
            </a:r>
            <a:r>
              <a:rPr lang="en-US" sz="1600" b="1" dirty="0">
                <a:latin typeface="Calibri" panose="020F0502020204030204" pitchFamily="34" charset="0"/>
                <a:ea typeface="Calibri" panose="020F0502020204030204" pitchFamily="34" charset="0"/>
                <a:cs typeface="Times New Roman" panose="02020603050405020304" pitchFamily="18" charset="0"/>
              </a:rPr>
              <a:t>.</a:t>
            </a:r>
          </a:p>
          <a:p>
            <a:pPr marL="91440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Nar-Anon</a:t>
            </a:r>
            <a:r>
              <a:rPr lang="en-US" sz="1600" dirty="0">
                <a:effectLst/>
                <a:latin typeface="Calibri" panose="020F0502020204030204" pitchFamily="34" charset="0"/>
                <a:ea typeface="Calibri" panose="020F0502020204030204" pitchFamily="34" charset="0"/>
                <a:cs typeface="Times New Roman" panose="02020603050405020304" pitchFamily="18" charset="0"/>
              </a:rPr>
              <a:t> - Family members and loved ones of those who addicted to drugs.</a:t>
            </a:r>
          </a:p>
          <a:p>
            <a:pPr marL="91440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Families Anonymous</a:t>
            </a:r>
            <a:r>
              <a:rPr lang="en-US" sz="1600" dirty="0">
                <a:effectLst/>
                <a:latin typeface="Calibri" panose="020F0502020204030204" pitchFamily="34" charset="0"/>
                <a:ea typeface="Calibri" panose="020F0502020204030204" pitchFamily="34" charset="0"/>
                <a:cs typeface="Times New Roman" panose="02020603050405020304" pitchFamily="18" charset="0"/>
              </a:rPr>
              <a:t> – Relatives and friends concerned about the use of drugs.</a:t>
            </a:r>
          </a:p>
          <a:p>
            <a:pPr marL="91440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GRASP</a:t>
            </a:r>
            <a:r>
              <a:rPr lang="en-US" sz="1600" dirty="0">
                <a:effectLst/>
                <a:latin typeface="Calibri" panose="020F0502020204030204" pitchFamily="34" charset="0"/>
                <a:ea typeface="Calibri" panose="020F0502020204030204" pitchFamily="34" charset="0"/>
                <a:cs typeface="Times New Roman" panose="02020603050405020304" pitchFamily="18" charset="0"/>
              </a:rPr>
              <a:t> - Grief Recovery After Substance Passing is for people who have lost a loved one.</a:t>
            </a:r>
          </a:p>
          <a:p>
            <a:pPr marL="91440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NAMI</a:t>
            </a:r>
            <a:r>
              <a:rPr lang="en-US" sz="1600" dirty="0">
                <a:effectLst/>
                <a:latin typeface="Calibri" panose="020F0502020204030204" pitchFamily="34" charset="0"/>
                <a:ea typeface="Calibri" panose="020F0502020204030204" pitchFamily="34" charset="0"/>
                <a:cs typeface="Times New Roman" panose="02020603050405020304" pitchFamily="18" charset="0"/>
              </a:rPr>
              <a:t> - The National Alliance on Mental Illness (NAMI) many support options for loved ones.</a:t>
            </a:r>
          </a:p>
          <a:p>
            <a:pPr marL="91440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PAL</a:t>
            </a:r>
            <a:r>
              <a:rPr lang="en-US" sz="1600" dirty="0">
                <a:effectLst/>
                <a:latin typeface="Calibri" panose="020F0502020204030204" pitchFamily="34" charset="0"/>
                <a:ea typeface="Calibri" panose="020F0502020204030204" pitchFamily="34" charset="0"/>
                <a:cs typeface="Times New Roman" panose="02020603050405020304" pitchFamily="18" charset="0"/>
              </a:rPr>
              <a:t> - Parents of Addicted Loved Ones -Christian group of parents helping other parents.</a:t>
            </a:r>
          </a:p>
          <a:p>
            <a:pPr marL="91440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SMART</a:t>
            </a:r>
            <a:r>
              <a:rPr lang="en-US" sz="1600" dirty="0">
                <a:effectLst/>
                <a:latin typeface="Calibri" panose="020F0502020204030204" pitchFamily="34" charset="0"/>
                <a:ea typeface="Calibri" panose="020F0502020204030204" pitchFamily="34" charset="0"/>
                <a:cs typeface="Times New Roman" panose="02020603050405020304" pitchFamily="18" charset="0"/>
              </a:rPr>
              <a:t> Recovery Family &amp; Friends - Alternative to Al-Anon using CRAFT methods.</a:t>
            </a:r>
          </a:p>
          <a:p>
            <a:pPr marL="0" indent="0">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200" dirty="0"/>
          </a:p>
        </p:txBody>
      </p:sp>
    </p:spTree>
    <p:extLst>
      <p:ext uri="{BB962C8B-B14F-4D97-AF65-F5344CB8AC3E}">
        <p14:creationId xmlns:p14="http://schemas.microsoft.com/office/powerpoint/2010/main" val="10407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4525F4-48DE-D76B-5C1E-8C17E68E4E82}"/>
              </a:ext>
            </a:extLst>
          </p:cNvPr>
          <p:cNvSpPr>
            <a:spLocks noGrp="1"/>
          </p:cNvSpPr>
          <p:nvPr>
            <p:ph type="title"/>
          </p:nvPr>
        </p:nvSpPr>
        <p:spPr>
          <a:xfrm>
            <a:off x="5297762" y="329184"/>
            <a:ext cx="6251110" cy="1783080"/>
          </a:xfrm>
        </p:spPr>
        <p:txBody>
          <a:bodyPr anchor="b">
            <a:normAutofit/>
          </a:bodyPr>
          <a:lstStyle/>
          <a:p>
            <a:r>
              <a:rPr lang="en-US" sz="3800" b="1" dirty="0">
                <a:effectLst/>
                <a:latin typeface="Calibri" panose="020F0502020204030204" pitchFamily="34" charset="0"/>
                <a:ea typeface="Calibri" panose="020F0502020204030204" pitchFamily="34" charset="0"/>
                <a:cs typeface="Times New Roman" panose="02020603050405020304" pitchFamily="18" charset="0"/>
              </a:rPr>
              <a:t>What can we do to better support those in our care?</a:t>
            </a:r>
            <a:br>
              <a:rPr lang="en-US" sz="3800" dirty="0">
                <a:effectLst/>
                <a:latin typeface="Calibri" panose="020F0502020204030204" pitchFamily="34" charset="0"/>
                <a:ea typeface="Calibri" panose="020F0502020204030204" pitchFamily="34" charset="0"/>
                <a:cs typeface="Times New Roman" panose="02020603050405020304" pitchFamily="18" charset="0"/>
              </a:rPr>
            </a:br>
            <a:endParaRPr lang="en-US" sz="3800" dirty="0"/>
          </a:p>
        </p:txBody>
      </p:sp>
      <p:pic>
        <p:nvPicPr>
          <p:cNvPr id="8" name="Picture 7" descr="Desk with stethoscope and computer keyboard">
            <a:extLst>
              <a:ext uri="{FF2B5EF4-FFF2-40B4-BE49-F238E27FC236}">
                <a16:creationId xmlns:a16="http://schemas.microsoft.com/office/drawing/2014/main" id="{C0AD2A09-558E-256C-AACF-7CF6EAA95171}"/>
              </a:ext>
            </a:extLst>
          </p:cNvPr>
          <p:cNvPicPr>
            <a:picLocks noChangeAspect="1"/>
          </p:cNvPicPr>
          <p:nvPr/>
        </p:nvPicPr>
        <p:blipFill rotWithShape="1">
          <a:blip r:embed="rId2"/>
          <a:srcRect l="54670" r="-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88F22D6E-55D7-5821-806D-5E3519313D49}"/>
              </a:ext>
            </a:extLst>
          </p:cNvPr>
          <p:cNvSpPr txBox="1">
            <a:spLocks noGrp="1"/>
          </p:cNvSpPr>
          <p:nvPr>
            <p:ph idx="1"/>
          </p:nvPr>
        </p:nvSpPr>
        <p:spPr>
          <a:xfrm>
            <a:off x="4727643" y="2112264"/>
            <a:ext cx="7295744" cy="4592428"/>
          </a:xfrm>
          <a:prstGeom prst="rect">
            <a:avLst/>
          </a:prstGeom>
        </p:spPr>
        <p:txBody>
          <a:bodyPr>
            <a:normAutofit/>
          </a:bodyPr>
          <a:lstStyle/>
          <a:p>
            <a:pPr marL="0" indent="0">
              <a:buNone/>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3200" b="1" dirty="0">
                <a:effectLst/>
                <a:latin typeface="Calibri" panose="020F0502020204030204" pitchFamily="34" charset="0"/>
                <a:ea typeface="Calibri" panose="020F0502020204030204" pitchFamily="34" charset="0"/>
                <a:cs typeface="Times New Roman" panose="02020603050405020304" pitchFamily="18" charset="0"/>
              </a:rPr>
              <a:t>Seek counseling and/or coaching</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Overall support</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 Source of knowledge on ways to cope with caregiver fatigue</a:t>
            </a:r>
          </a:p>
          <a:p>
            <a:r>
              <a:rPr lang="en-US" sz="2400" dirty="0">
                <a:latin typeface="Calibri" panose="020F0502020204030204" pitchFamily="34" charset="0"/>
                <a:ea typeface="Calibri" panose="020F0502020204030204" pitchFamily="34" charset="0"/>
                <a:cs typeface="Times New Roman" panose="02020603050405020304" pitchFamily="18" charset="0"/>
              </a:rPr>
              <a:t>H</a:t>
            </a:r>
            <a:r>
              <a:rPr lang="en-US" sz="2400" dirty="0">
                <a:effectLst/>
                <a:latin typeface="Calibri" panose="020F0502020204030204" pitchFamily="34" charset="0"/>
                <a:ea typeface="Calibri" panose="020F0502020204030204" pitchFamily="34" charset="0"/>
                <a:cs typeface="Times New Roman" panose="02020603050405020304" pitchFamily="18" charset="0"/>
              </a:rPr>
              <a:t>elps both children and caregivers make sense of the complexities that addiction causes</a:t>
            </a:r>
          </a:p>
          <a:p>
            <a:pPr marL="0" indent="0">
              <a:buNone/>
            </a:pPr>
            <a:endParaRPr lang="en-US" sz="1200" dirty="0"/>
          </a:p>
        </p:txBody>
      </p:sp>
    </p:spTree>
    <p:extLst>
      <p:ext uri="{BB962C8B-B14F-4D97-AF65-F5344CB8AC3E}">
        <p14:creationId xmlns:p14="http://schemas.microsoft.com/office/powerpoint/2010/main" val="2368223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4525F4-48DE-D76B-5C1E-8C17E68E4E82}"/>
              </a:ext>
            </a:extLst>
          </p:cNvPr>
          <p:cNvSpPr>
            <a:spLocks noGrp="1"/>
          </p:cNvSpPr>
          <p:nvPr>
            <p:ph type="title"/>
          </p:nvPr>
        </p:nvSpPr>
        <p:spPr>
          <a:xfrm>
            <a:off x="5297762" y="329184"/>
            <a:ext cx="6251110" cy="1783080"/>
          </a:xfrm>
        </p:spPr>
        <p:txBody>
          <a:bodyPr anchor="b">
            <a:normAutofit/>
          </a:bodyPr>
          <a:lstStyle/>
          <a:p>
            <a:r>
              <a:rPr lang="en-US" sz="3800" b="1" dirty="0">
                <a:effectLst/>
                <a:latin typeface="Calibri" panose="020F0502020204030204" pitchFamily="34" charset="0"/>
                <a:ea typeface="Calibri" panose="020F0502020204030204" pitchFamily="34" charset="0"/>
                <a:cs typeface="Times New Roman" panose="02020603050405020304" pitchFamily="18" charset="0"/>
              </a:rPr>
              <a:t>What can we do to better support those in our care?</a:t>
            </a:r>
            <a:br>
              <a:rPr lang="en-US" sz="3800" dirty="0">
                <a:effectLst/>
                <a:latin typeface="Calibri" panose="020F0502020204030204" pitchFamily="34" charset="0"/>
                <a:ea typeface="Calibri" panose="020F0502020204030204" pitchFamily="34" charset="0"/>
                <a:cs typeface="Times New Roman" panose="02020603050405020304" pitchFamily="18" charset="0"/>
              </a:rPr>
            </a:br>
            <a:endParaRPr lang="en-US" sz="3800" dirty="0"/>
          </a:p>
        </p:txBody>
      </p:sp>
      <p:pic>
        <p:nvPicPr>
          <p:cNvPr id="8" name="Picture 7" descr="Desk with stethoscope and computer keyboard">
            <a:extLst>
              <a:ext uri="{FF2B5EF4-FFF2-40B4-BE49-F238E27FC236}">
                <a16:creationId xmlns:a16="http://schemas.microsoft.com/office/drawing/2014/main" id="{C0AD2A09-558E-256C-AACF-7CF6EAA95171}"/>
              </a:ext>
            </a:extLst>
          </p:cNvPr>
          <p:cNvPicPr>
            <a:picLocks noChangeAspect="1"/>
          </p:cNvPicPr>
          <p:nvPr/>
        </p:nvPicPr>
        <p:blipFill rotWithShape="1">
          <a:blip r:embed="rId2"/>
          <a:srcRect l="54670" r="-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88F22D6E-55D7-5821-806D-5E3519313D49}"/>
              </a:ext>
            </a:extLst>
          </p:cNvPr>
          <p:cNvSpPr txBox="1">
            <a:spLocks noGrp="1"/>
          </p:cNvSpPr>
          <p:nvPr>
            <p:ph idx="1"/>
          </p:nvPr>
        </p:nvSpPr>
        <p:spPr>
          <a:xfrm>
            <a:off x="4727643" y="2112264"/>
            <a:ext cx="7295744" cy="4592428"/>
          </a:xfrm>
          <a:prstGeom prst="rect">
            <a:avLst/>
          </a:prstGeom>
        </p:spPr>
        <p:txBody>
          <a:bodyPr>
            <a:normAutofit/>
          </a:bodyPr>
          <a:lstStyle/>
          <a:p>
            <a:pPr marL="0" indent="0">
              <a:buNone/>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3200" b="1" dirty="0">
                <a:effectLst/>
                <a:latin typeface="Calibri" panose="020F0502020204030204" pitchFamily="34" charset="0"/>
                <a:ea typeface="Calibri" panose="020F0502020204030204" pitchFamily="34" charset="0"/>
                <a:cs typeface="Times New Roman" panose="02020603050405020304" pitchFamily="18" charset="0"/>
              </a:rPr>
              <a:t>Have regular conversations about addiction with the children in your care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ea typeface="Calibri" panose="020F0502020204030204" pitchFamily="34" charset="0"/>
                <a:cs typeface="Times New Roman" panose="02020603050405020304" pitchFamily="18" charset="0"/>
              </a:rPr>
              <a:t>Offer safety.</a:t>
            </a:r>
          </a:p>
          <a:p>
            <a:r>
              <a:rPr lang="en-US" sz="2400" dirty="0">
                <a:latin typeface="Calibri" panose="020F0502020204030204" pitchFamily="34" charset="0"/>
                <a:ea typeface="Calibri" panose="020F0502020204030204" pitchFamily="34" charset="0"/>
                <a:cs typeface="Times New Roman" panose="02020603050405020304" pitchFamily="18" charset="0"/>
              </a:rPr>
              <a:t>B</a:t>
            </a:r>
            <a:r>
              <a:rPr lang="en-US" sz="2400" dirty="0">
                <a:effectLst/>
                <a:latin typeface="Calibri" panose="020F0502020204030204" pitchFamily="34" charset="0"/>
                <a:ea typeface="Calibri" panose="020F0502020204030204" pitchFamily="34" charset="0"/>
                <a:cs typeface="Times New Roman" panose="02020603050405020304" pitchFamily="18" charset="0"/>
              </a:rPr>
              <a:t>e a good listener.</a:t>
            </a:r>
          </a:p>
          <a:p>
            <a:r>
              <a:rPr lang="en-US" sz="2400" dirty="0">
                <a:latin typeface="Calibri" panose="020F0502020204030204" pitchFamily="34" charset="0"/>
                <a:ea typeface="Calibri" panose="020F0502020204030204" pitchFamily="34" charset="0"/>
                <a:cs typeface="Times New Roman" panose="02020603050405020304" pitchFamily="18" charset="0"/>
              </a:rPr>
              <a:t>Remind them that they are not responsible for the problem in the family.</a:t>
            </a:r>
          </a:p>
          <a:p>
            <a:r>
              <a:rPr lang="en-US" sz="2400" dirty="0">
                <a:latin typeface="Calibri" panose="020F0502020204030204" pitchFamily="34" charset="0"/>
                <a:ea typeface="Calibri" panose="020F0502020204030204" pitchFamily="34" charset="0"/>
                <a:cs typeface="Times New Roman" panose="02020603050405020304" pitchFamily="18" charset="0"/>
              </a:rPr>
              <a:t>Help them to identify feelings, encourage them to talk about uncomfortable feelings.</a:t>
            </a:r>
          </a:p>
        </p:txBody>
      </p:sp>
    </p:spTree>
    <p:extLst>
      <p:ext uri="{BB962C8B-B14F-4D97-AF65-F5344CB8AC3E}">
        <p14:creationId xmlns:p14="http://schemas.microsoft.com/office/powerpoint/2010/main" val="1865301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2EEFF9-2283-BA2B-A6E5-1D6697165106}"/>
              </a:ext>
            </a:extLst>
          </p:cNvPr>
          <p:cNvSpPr>
            <a:spLocks noGrp="1"/>
          </p:cNvSpPr>
          <p:nvPr>
            <p:ph type="title"/>
          </p:nvPr>
        </p:nvSpPr>
        <p:spPr>
          <a:xfrm>
            <a:off x="838200" y="557188"/>
            <a:ext cx="10515600" cy="1133499"/>
          </a:xfrm>
        </p:spPr>
        <p:txBody>
          <a:bodyPr>
            <a:normAutofit/>
          </a:bodyPr>
          <a:lstStyle/>
          <a:p>
            <a:pPr algn="ctr"/>
            <a:r>
              <a:rPr lang="en-US" sz="5200" b="1"/>
              <a:t>Review</a:t>
            </a:r>
          </a:p>
        </p:txBody>
      </p:sp>
      <p:graphicFrame>
        <p:nvGraphicFramePr>
          <p:cNvPr id="5" name="Content Placeholder 2">
            <a:extLst>
              <a:ext uri="{FF2B5EF4-FFF2-40B4-BE49-F238E27FC236}">
                <a16:creationId xmlns:a16="http://schemas.microsoft.com/office/drawing/2014/main" id="{0634508A-35CB-A8A1-553B-51F648242847}"/>
              </a:ext>
            </a:extLst>
          </p:cNvPr>
          <p:cNvGraphicFramePr>
            <a:graphicFrameLocks noGrp="1"/>
          </p:cNvGraphicFramePr>
          <p:nvPr>
            <p:ph idx="1"/>
            <p:extLst>
              <p:ext uri="{D42A27DB-BD31-4B8C-83A1-F6EECF244321}">
                <p14:modId xmlns:p14="http://schemas.microsoft.com/office/powerpoint/2010/main" val="214989997"/>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915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FA1AAC-C1ED-4F77-BFA4-BE80FC0A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0116A82-1FF6-4E76-A1FD-B717D0A87821}"/>
              </a:ext>
            </a:extLst>
          </p:cNvPr>
          <p:cNvSpPr txBox="1"/>
          <p:nvPr/>
        </p:nvSpPr>
        <p:spPr>
          <a:xfrm>
            <a:off x="1388210" y="677333"/>
            <a:ext cx="9654076" cy="4684888"/>
          </a:xfrm>
          <a:prstGeom prst="rect">
            <a:avLst/>
          </a:prstGeom>
        </p:spPr>
        <p:txBody>
          <a:bodyPr vert="horz" lIns="91440" tIns="45720" rIns="91440" bIns="45720" rtlCol="0" anchor="ctr">
            <a:normAutofit lnSpcReduction="10000"/>
          </a:bodyPr>
          <a:lstStyle/>
          <a:p>
            <a:pPr marL="228600" marR="0" algn="ctr">
              <a:lnSpc>
                <a:spcPct val="90000"/>
              </a:lnSpc>
              <a:spcBef>
                <a:spcPts val="0"/>
              </a:spcBef>
              <a:spcAft>
                <a:spcPts val="0"/>
              </a:spcAft>
            </a:pPr>
            <a:r>
              <a:rPr lang="en-US" sz="3200" b="1" dirty="0">
                <a:latin typeface="Abadi Extra Light" panose="020B0204020104020204" pitchFamily="34" charset="0"/>
              </a:rPr>
              <a:t>“I have come to believe that caring for myself is not self-indulgent. Caring for myself is an act of survival.” </a:t>
            </a:r>
          </a:p>
          <a:p>
            <a:pPr marL="228600" marR="0" algn="ctr">
              <a:lnSpc>
                <a:spcPct val="90000"/>
              </a:lnSpc>
              <a:spcBef>
                <a:spcPts val="0"/>
              </a:spcBef>
              <a:spcAft>
                <a:spcPts val="0"/>
              </a:spcAft>
            </a:pPr>
            <a:r>
              <a:rPr lang="en-US" sz="3200" b="1" dirty="0">
                <a:latin typeface="Abadi Extra Light" panose="020B0204020104020204" pitchFamily="34" charset="0"/>
              </a:rPr>
              <a:t>– Audre Lorde</a:t>
            </a:r>
          </a:p>
          <a:p>
            <a:pPr marL="228600" marR="0" algn="ctr">
              <a:lnSpc>
                <a:spcPct val="90000"/>
              </a:lnSpc>
              <a:spcBef>
                <a:spcPts val="0"/>
              </a:spcBef>
              <a:spcAft>
                <a:spcPts val="0"/>
              </a:spcAft>
            </a:pPr>
            <a:endParaRPr lang="en-US" sz="3200" b="1" i="1" dirty="0">
              <a:latin typeface="Abadi Extra Light" panose="020B0204020104020204" pitchFamily="34" charset="0"/>
            </a:endParaRPr>
          </a:p>
          <a:p>
            <a:pPr marL="228600" marR="0" algn="ctr">
              <a:lnSpc>
                <a:spcPct val="90000"/>
              </a:lnSpc>
              <a:spcBef>
                <a:spcPts val="0"/>
              </a:spcBef>
              <a:spcAft>
                <a:spcPts val="0"/>
              </a:spcAft>
            </a:pPr>
            <a:r>
              <a:rPr lang="en-US" sz="1600" i="1" dirty="0"/>
              <a:t>___________________________________</a:t>
            </a:r>
          </a:p>
          <a:p>
            <a:pPr marL="228600" marR="0">
              <a:lnSpc>
                <a:spcPct val="90000"/>
              </a:lnSpc>
              <a:spcBef>
                <a:spcPts val="0"/>
              </a:spcBef>
              <a:spcAft>
                <a:spcPts val="0"/>
              </a:spcAft>
            </a:pPr>
            <a:endParaRPr lang="en-US" sz="1600" i="1" dirty="0"/>
          </a:p>
          <a:p>
            <a:pPr marL="228600" marR="0">
              <a:lnSpc>
                <a:spcPct val="90000"/>
              </a:lnSpc>
              <a:spcBef>
                <a:spcPts val="0"/>
              </a:spcBef>
              <a:spcAft>
                <a:spcPts val="0"/>
              </a:spcAft>
            </a:pPr>
            <a:endParaRPr lang="en-US" sz="900" i="1" dirty="0">
              <a:effectLst/>
            </a:endParaRPr>
          </a:p>
          <a:p>
            <a:pPr marR="0" algn="ctr">
              <a:lnSpc>
                <a:spcPct val="90000"/>
              </a:lnSpc>
              <a:spcBef>
                <a:spcPts val="200"/>
              </a:spcBef>
              <a:spcAft>
                <a:spcPts val="0"/>
              </a:spcAft>
            </a:pPr>
            <a:r>
              <a:rPr lang="en-US" sz="2600" b="1" dirty="0">
                <a:effectLst/>
              </a:rPr>
              <a:t>The Complexities of Addiction – </a:t>
            </a:r>
          </a:p>
          <a:p>
            <a:pPr marR="0" algn="ctr">
              <a:lnSpc>
                <a:spcPct val="90000"/>
              </a:lnSpc>
              <a:spcBef>
                <a:spcPts val="200"/>
              </a:spcBef>
              <a:spcAft>
                <a:spcPts val="0"/>
              </a:spcAft>
            </a:pPr>
            <a:r>
              <a:rPr lang="en-US" sz="2600" b="1" dirty="0">
                <a:effectLst/>
              </a:rPr>
              <a:t>Implications for Foster Care and Adoption Constellation Members</a:t>
            </a:r>
          </a:p>
          <a:p>
            <a:pPr marR="0" algn="ctr">
              <a:lnSpc>
                <a:spcPct val="90000"/>
              </a:lnSpc>
              <a:spcBef>
                <a:spcPts val="200"/>
              </a:spcBef>
              <a:spcAft>
                <a:spcPts val="0"/>
              </a:spcAft>
            </a:pPr>
            <a:r>
              <a:rPr lang="en-US" sz="2600" b="1" dirty="0">
                <a:effectLst/>
              </a:rPr>
              <a:t>	</a:t>
            </a:r>
          </a:p>
          <a:p>
            <a:pPr marR="0" algn="ctr">
              <a:lnSpc>
                <a:spcPct val="90000"/>
              </a:lnSpc>
              <a:spcBef>
                <a:spcPts val="200"/>
              </a:spcBef>
              <a:spcAft>
                <a:spcPts val="0"/>
              </a:spcAft>
            </a:pPr>
            <a:r>
              <a:rPr lang="en-US" sz="1600" b="1" dirty="0">
                <a:effectLst/>
              </a:rPr>
              <a:t>	</a:t>
            </a:r>
          </a:p>
          <a:p>
            <a:pPr algn="ctr">
              <a:lnSpc>
                <a:spcPct val="90000"/>
              </a:lnSpc>
            </a:pPr>
            <a:r>
              <a:rPr lang="en-US" sz="1600" b="1" dirty="0">
                <a:effectLst/>
              </a:rPr>
              <a:t>David B Bohl, MA, CSAC, MAC </a:t>
            </a:r>
            <a:endParaRPr lang="en-US" sz="1600" b="1" dirty="0"/>
          </a:p>
          <a:p>
            <a:pPr algn="ctr">
              <a:lnSpc>
                <a:spcPct val="90000"/>
              </a:lnSpc>
            </a:pPr>
            <a:r>
              <a:rPr lang="en-US" sz="1600" b="1" dirty="0">
                <a:effectLst/>
                <a:hlinkClick r:id="rId2"/>
              </a:rPr>
              <a:t>David@DavidBBohl.com</a:t>
            </a:r>
            <a:endParaRPr lang="en-US" sz="1600" b="1" dirty="0">
              <a:effectLst/>
            </a:endParaRPr>
          </a:p>
          <a:p>
            <a:pPr algn="ctr">
              <a:lnSpc>
                <a:spcPct val="90000"/>
              </a:lnSpc>
            </a:pPr>
            <a:endParaRPr lang="en-US" sz="1600" b="1" dirty="0">
              <a:effectLst/>
            </a:endParaRPr>
          </a:p>
          <a:p>
            <a:pPr algn="ctr">
              <a:lnSpc>
                <a:spcPct val="90000"/>
              </a:lnSpc>
            </a:pPr>
            <a:r>
              <a:rPr lang="en-US" sz="1600" b="1" dirty="0">
                <a:effectLst/>
                <a:hlinkClick r:id="rId3"/>
              </a:rPr>
              <a:t>https://davidbbohl.com/</a:t>
            </a:r>
            <a:endParaRPr lang="en-US" sz="1600" b="1" dirty="0"/>
          </a:p>
          <a:p>
            <a:pPr algn="ctr">
              <a:lnSpc>
                <a:spcPct val="90000"/>
              </a:lnSpc>
            </a:pPr>
            <a:r>
              <a:rPr lang="en-US" sz="1600" b="1" dirty="0">
                <a:effectLst/>
                <a:hlinkClick r:id="rId4"/>
              </a:rPr>
              <a:t>http://beaconconfidential.com/</a:t>
            </a:r>
            <a:endParaRPr lang="en-US" sz="1600" b="1" dirty="0">
              <a:effectLst/>
            </a:endParaRPr>
          </a:p>
          <a:p>
            <a:pPr marL="228600" marR="0">
              <a:lnSpc>
                <a:spcPct val="90000"/>
              </a:lnSpc>
              <a:spcBef>
                <a:spcPts val="0"/>
              </a:spcBef>
              <a:spcAft>
                <a:spcPts val="0"/>
              </a:spcAft>
            </a:pPr>
            <a:endParaRPr lang="en-US" sz="1600" i="1" dirty="0">
              <a:effectLst/>
            </a:endParaRPr>
          </a:p>
          <a:p>
            <a:pPr indent="-228600">
              <a:lnSpc>
                <a:spcPct val="90000"/>
              </a:lnSpc>
              <a:buFont typeface="Arial" panose="020B0604020202020204" pitchFamily="34" charset="0"/>
              <a:buChar char="•"/>
            </a:pPr>
            <a:endParaRPr lang="en-US" sz="1600" b="1" dirty="0">
              <a:effectLst/>
            </a:endParaRPr>
          </a:p>
          <a:p>
            <a:pPr indent="-228600">
              <a:lnSpc>
                <a:spcPct val="90000"/>
              </a:lnSpc>
              <a:buFont typeface="Arial" panose="020B0604020202020204" pitchFamily="34" charset="0"/>
              <a:buChar char="•"/>
            </a:pPr>
            <a:endParaRPr lang="en-US" sz="1600" dirty="0">
              <a:effectLst/>
            </a:endParaRPr>
          </a:p>
        </p:txBody>
      </p:sp>
      <p:pic>
        <p:nvPicPr>
          <p:cNvPr id="4" name="Picture 3">
            <a:extLst>
              <a:ext uri="{FF2B5EF4-FFF2-40B4-BE49-F238E27FC236}">
                <a16:creationId xmlns:a16="http://schemas.microsoft.com/office/drawing/2014/main" id="{E58BAF98-D20D-4390-A047-F6A7490139D9}"/>
              </a:ext>
            </a:extLst>
          </p:cNvPr>
          <p:cNvPicPr>
            <a:picLocks noChangeAspect="1"/>
          </p:cNvPicPr>
          <p:nvPr/>
        </p:nvPicPr>
        <p:blipFill>
          <a:blip r:embed="rId5"/>
          <a:stretch>
            <a:fillRect/>
          </a:stretch>
        </p:blipFill>
        <p:spPr>
          <a:xfrm>
            <a:off x="7753533" y="3768050"/>
            <a:ext cx="1371719" cy="1408298"/>
          </a:xfrm>
          <a:prstGeom prst="rect">
            <a:avLst/>
          </a:prstGeom>
        </p:spPr>
      </p:pic>
    </p:spTree>
    <p:extLst>
      <p:ext uri="{BB962C8B-B14F-4D97-AF65-F5344CB8AC3E}">
        <p14:creationId xmlns:p14="http://schemas.microsoft.com/office/powerpoint/2010/main" val="2525978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37650D-BA6D-4E44-905A-090408B1EE1A}"/>
              </a:ext>
            </a:extLst>
          </p:cNvPr>
          <p:cNvSpPr>
            <a:spLocks noGrp="1"/>
          </p:cNvSpPr>
          <p:nvPr>
            <p:ph type="title"/>
          </p:nvPr>
        </p:nvSpPr>
        <p:spPr>
          <a:xfrm>
            <a:off x="466722" y="586855"/>
            <a:ext cx="3201366" cy="1290583"/>
          </a:xfrm>
        </p:spPr>
        <p:txBody>
          <a:bodyPr anchor="b">
            <a:normAutofit/>
          </a:bodyPr>
          <a:lstStyle/>
          <a:p>
            <a:pPr marL="0" marR="0" indent="0">
              <a:lnSpc>
                <a:spcPct val="107000"/>
              </a:lnSpc>
              <a:spcBef>
                <a:spcPts val="0"/>
              </a:spcBef>
              <a:spcAft>
                <a:spcPts val="0"/>
              </a:spcAft>
              <a:buNone/>
            </a:pP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Today’s Learning Objectives</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FC30611-D0A6-4A4D-87AB-C2687F629C02}"/>
              </a:ext>
            </a:extLst>
          </p:cNvPr>
          <p:cNvSpPr>
            <a:spLocks noGrp="1"/>
          </p:cNvSpPr>
          <p:nvPr>
            <p:ph idx="1"/>
          </p:nvPr>
        </p:nvSpPr>
        <p:spPr>
          <a:xfrm>
            <a:off x="4810259" y="649480"/>
            <a:ext cx="6555347" cy="5546047"/>
          </a:xfrm>
        </p:spPr>
        <p:txBody>
          <a:bodyPr anchor="ctr">
            <a:normAutofit/>
          </a:bodyPr>
          <a:lstStyle/>
          <a:p>
            <a:pPr marL="342900" marR="0" indent="-342900">
              <a:lnSpc>
                <a:spcPct val="107000"/>
              </a:lnSpc>
              <a:spcBef>
                <a:spcPts val="0"/>
              </a:spcBef>
              <a:spcAft>
                <a:spcPts val="0"/>
              </a:spcAft>
              <a:buFont typeface="+mj-lt"/>
              <a:buAutoNum type="arabicPeriod"/>
            </a:pPr>
            <a:r>
              <a:rPr lang="en-US" sz="1800" b="1" dirty="0">
                <a:latin typeface="Calibri" panose="020F0502020204030204" pitchFamily="34" charset="0"/>
                <a:ea typeface="Calibri" panose="020F0502020204030204" pitchFamily="34" charset="0"/>
                <a:cs typeface="Calibri" panose="020F0502020204030204" pitchFamily="34" charset="0"/>
              </a:rPr>
              <a:t>S</a:t>
            </a:r>
            <a:r>
              <a:rPr lang="en-US" sz="1800" b="1" dirty="0">
                <a:effectLst/>
                <a:latin typeface="Calibri" panose="020F0502020204030204" pitchFamily="34" charset="0"/>
                <a:ea typeface="Calibri" panose="020F0502020204030204" pitchFamily="34" charset="0"/>
                <a:cs typeface="Calibri" panose="020F0502020204030204" pitchFamily="34" charset="0"/>
              </a:rPr>
              <a:t>ubstance abuse’s effects on families.</a:t>
            </a:r>
          </a:p>
          <a:p>
            <a:pPr marL="342900" marR="0" indent="-342900">
              <a:lnSpc>
                <a:spcPct val="107000"/>
              </a:lnSpc>
              <a:spcBef>
                <a:spcPts val="0"/>
              </a:spcBef>
              <a:spcAft>
                <a:spcPts val="0"/>
              </a:spcAft>
              <a:buFont typeface="+mj-lt"/>
              <a:buAutoNum type="arabicPeriod"/>
            </a:pP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p>
            <a:pPr marL="342900" marR="0" indent="-342900">
              <a:lnSpc>
                <a:spcPct val="107000"/>
              </a:lnSpc>
              <a:spcBef>
                <a:spcPts val="0"/>
              </a:spcBef>
              <a:spcAft>
                <a:spcPts val="0"/>
              </a:spcAft>
              <a:buFont typeface="+mj-lt"/>
              <a:buAutoNum type="arabicPeriod"/>
            </a:pPr>
            <a:r>
              <a:rPr lang="en-US" sz="1800" b="1" dirty="0">
                <a:latin typeface="Calibri" panose="020F0502020204030204" pitchFamily="34" charset="0"/>
                <a:ea typeface="Calibri" panose="020F0502020204030204" pitchFamily="34" charset="0"/>
                <a:cs typeface="Calibri" panose="020F0502020204030204" pitchFamily="34" charset="0"/>
              </a:rPr>
              <a:t>E</a:t>
            </a:r>
            <a:r>
              <a:rPr lang="en-US" sz="1800" b="1" dirty="0">
                <a:effectLst/>
                <a:latin typeface="Calibri" panose="020F0502020204030204" pitchFamily="34" charset="0"/>
                <a:ea typeface="Calibri" panose="020F0502020204030204" pitchFamily="34" charset="0"/>
                <a:cs typeface="Calibri" panose="020F0502020204030204" pitchFamily="34" charset="0"/>
              </a:rPr>
              <a:t>xperiences specific to relative caregivers. And hopefully we’ll validate your experiences.  </a:t>
            </a:r>
          </a:p>
          <a:p>
            <a:pPr marL="342900" marR="0" indent="-342900">
              <a:lnSpc>
                <a:spcPct val="107000"/>
              </a:lnSpc>
              <a:spcBef>
                <a:spcPts val="0"/>
              </a:spcBef>
              <a:spcAft>
                <a:spcPts val="0"/>
              </a:spcAft>
              <a:buFont typeface="+mj-lt"/>
              <a:buAutoNum type="arabicPeriod"/>
            </a:pPr>
            <a:endParaRPr lang="en-US" sz="1800" b="1" dirty="0">
              <a:latin typeface="Calibri" panose="020F0502020204030204" pitchFamily="34" charset="0"/>
              <a:ea typeface="Calibri" panose="020F0502020204030204" pitchFamily="34" charset="0"/>
              <a:cs typeface="Calibri" panose="020F0502020204030204" pitchFamily="34" charset="0"/>
            </a:endParaRPr>
          </a:p>
          <a:p>
            <a:pPr marL="342900" marR="0" indent="-342900">
              <a:lnSpc>
                <a:spcPct val="107000"/>
              </a:lnSpc>
              <a:spcBef>
                <a:spcPts val="0"/>
              </a:spcBef>
              <a:spcAft>
                <a:spcPts val="0"/>
              </a:spcAft>
              <a:buFont typeface="+mj-lt"/>
              <a:buAutoNum type="arabicPeriod"/>
            </a:pPr>
            <a:r>
              <a:rPr lang="en-US" sz="1800" b="1" dirty="0">
                <a:latin typeface="Calibri" panose="020F0502020204030204" pitchFamily="34" charset="0"/>
                <a:ea typeface="Calibri" panose="020F0502020204030204" pitchFamily="34" charset="0"/>
                <a:cs typeface="Calibri" panose="020F0502020204030204" pitchFamily="34" charset="0"/>
              </a:rPr>
              <a:t>H</a:t>
            </a:r>
            <a:r>
              <a:rPr lang="en-US" sz="1800" b="1" dirty="0">
                <a:effectLst/>
                <a:latin typeface="Calibri" panose="020F0502020204030204" pitchFamily="34" charset="0"/>
                <a:ea typeface="Calibri" panose="020F0502020204030204" pitchFamily="34" charset="0"/>
                <a:cs typeface="Calibri" panose="020F0502020204030204" pitchFamily="34" charset="0"/>
              </a:rPr>
              <a:t>ow relative caregivers can take care of themselves.</a:t>
            </a:r>
          </a:p>
          <a:p>
            <a:pPr marL="342900" marR="0" indent="-342900">
              <a:lnSpc>
                <a:spcPct val="107000"/>
              </a:lnSpc>
              <a:spcBef>
                <a:spcPts val="0"/>
              </a:spcBef>
              <a:spcAft>
                <a:spcPts val="0"/>
              </a:spcAft>
              <a:buFont typeface="+mj-lt"/>
              <a:buAutoNum type="arabicPeriod"/>
            </a:pP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p>
            <a:pPr marL="342900" marR="0" indent="-342900">
              <a:lnSpc>
                <a:spcPct val="107000"/>
              </a:lnSpc>
              <a:spcBef>
                <a:spcPts val="0"/>
              </a:spcBef>
              <a:spcAft>
                <a:spcPts val="0"/>
              </a:spcAft>
              <a:buFont typeface="+mj-lt"/>
              <a:buAutoNum type="arabicPeriod"/>
            </a:pPr>
            <a:r>
              <a:rPr lang="en-US" sz="1800" b="1" dirty="0">
                <a:latin typeface="Calibri" panose="020F0502020204030204" pitchFamily="34" charset="0"/>
                <a:ea typeface="Calibri" panose="020F0502020204030204" pitchFamily="34" charset="0"/>
                <a:cs typeface="Calibri" panose="020F0502020204030204" pitchFamily="34" charset="0"/>
              </a:rPr>
              <a:t>H</a:t>
            </a:r>
            <a:r>
              <a:rPr lang="en-US" sz="1800" b="1" dirty="0">
                <a:effectLst/>
                <a:latin typeface="Calibri" panose="020F0502020204030204" pitchFamily="34" charset="0"/>
                <a:ea typeface="Calibri" panose="020F0502020204030204" pitchFamily="34" charset="0"/>
                <a:cs typeface="Calibri" panose="020F0502020204030204" pitchFamily="34" charset="0"/>
              </a:rPr>
              <a:t>ow some of the children in your care may be feeling and how to best support and have conversations with them.</a:t>
            </a:r>
          </a:p>
          <a:p>
            <a:pPr marL="342900" marR="0" indent="-342900">
              <a:lnSpc>
                <a:spcPct val="107000"/>
              </a:lnSpc>
              <a:spcBef>
                <a:spcPts val="0"/>
              </a:spcBef>
              <a:spcAft>
                <a:spcPts val="0"/>
              </a:spcAft>
              <a:buFont typeface="+mj-lt"/>
              <a:buAutoNum type="arabicPeriod"/>
            </a:pPr>
            <a:endParaRPr lang="en-US" sz="1800" b="1" dirty="0">
              <a:latin typeface="Calibri" panose="020F0502020204030204" pitchFamily="34" charset="0"/>
              <a:ea typeface="Calibri" panose="020F0502020204030204" pitchFamily="34" charset="0"/>
              <a:cs typeface="Calibri" panose="020F0502020204030204" pitchFamily="34" charset="0"/>
            </a:endParaRPr>
          </a:p>
          <a:p>
            <a:pPr marL="342900" marR="0" indent="-342900">
              <a:lnSpc>
                <a:spcPct val="107000"/>
              </a:lnSpc>
              <a:spcBef>
                <a:spcPts val="0"/>
              </a:spcBef>
              <a:spcAft>
                <a:spcPts val="0"/>
              </a:spcAft>
              <a:buFont typeface="+mj-lt"/>
              <a:buAutoNum type="arabicPeriod"/>
            </a:pPr>
            <a:r>
              <a:rPr lang="en-US" sz="1800" b="1" dirty="0">
                <a:latin typeface="Calibri" panose="020F0502020204030204" pitchFamily="34" charset="0"/>
                <a:ea typeface="Calibri" panose="020F0502020204030204" pitchFamily="34" charset="0"/>
                <a:cs typeface="Calibri" panose="020F0502020204030204" pitchFamily="34" charset="0"/>
              </a:rPr>
              <a:t>Specific resources for supporting you and those in your care.</a:t>
            </a:r>
          </a:p>
          <a:p>
            <a:pPr marL="0" indent="0">
              <a:buNone/>
            </a:pPr>
            <a:endParaRPr lang="en-US" sz="2000" dirty="0"/>
          </a:p>
        </p:txBody>
      </p:sp>
    </p:spTree>
    <p:extLst>
      <p:ext uri="{BB962C8B-B14F-4D97-AF65-F5344CB8AC3E}">
        <p14:creationId xmlns:p14="http://schemas.microsoft.com/office/powerpoint/2010/main" val="4185587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BDD99817-334D-4E9D-8EC0-5B9DFB24DF6A}"/>
              </a:ext>
            </a:extLst>
          </p:cNvPr>
          <p:cNvSpPr>
            <a:spLocks noGrp="1"/>
          </p:cNvSpPr>
          <p:nvPr>
            <p:ph type="title"/>
          </p:nvPr>
        </p:nvSpPr>
        <p:spPr>
          <a:xfrm>
            <a:off x="1098468" y="885651"/>
            <a:ext cx="3229803" cy="4624603"/>
          </a:xfrm>
        </p:spPr>
        <p:txBody>
          <a:bodyPr>
            <a:normAutofit/>
          </a:bodyPr>
          <a:lstStyle/>
          <a:p>
            <a:pPr marL="0" marR="0">
              <a:spcBef>
                <a:spcPts val="0"/>
              </a:spcBef>
              <a:spcAft>
                <a:spcPts val="0"/>
              </a:spcAft>
            </a:pPr>
            <a:r>
              <a:rPr lang="en-CA" sz="37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n-US" sz="37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Wisconsin Adoption and Permanency Support presentation</a:t>
            </a:r>
            <a:endParaRPr lang="en-US" sz="3700" dirty="0">
              <a:solidFill>
                <a:srgbClr val="FFFFFF"/>
              </a:solidFill>
            </a:endParaRPr>
          </a:p>
        </p:txBody>
      </p:sp>
      <p:sp>
        <p:nvSpPr>
          <p:cNvPr id="3" name="Content Placeholder 2">
            <a:extLst>
              <a:ext uri="{FF2B5EF4-FFF2-40B4-BE49-F238E27FC236}">
                <a16:creationId xmlns:a16="http://schemas.microsoft.com/office/drawing/2014/main" id="{A6CB6056-87F6-49BE-AB03-12F8F2B6C958}"/>
              </a:ext>
            </a:extLst>
          </p:cNvPr>
          <p:cNvSpPr>
            <a:spLocks noGrp="1"/>
          </p:cNvSpPr>
          <p:nvPr>
            <p:ph idx="1"/>
          </p:nvPr>
        </p:nvSpPr>
        <p:spPr>
          <a:xfrm>
            <a:off x="4978708" y="885651"/>
            <a:ext cx="6525220" cy="4616849"/>
          </a:xfrm>
        </p:spPr>
        <p:txBody>
          <a:bodyPr anchor="ctr">
            <a:normAutofit/>
          </a:bodyPr>
          <a:lstStyle/>
          <a:p>
            <a:pPr marL="0" marR="0" indent="0">
              <a:spcBef>
                <a:spcPts val="0"/>
              </a:spcBef>
              <a:spcAft>
                <a:spcPts val="0"/>
              </a:spcAft>
              <a:buNone/>
            </a:pPr>
            <a:r>
              <a:rPr lang="en-US" sz="3600" b="1" i="1" dirty="0">
                <a:effectLst/>
                <a:latin typeface="Calibri" panose="020F0502020204030204" pitchFamily="34" charset="0"/>
                <a:ea typeface="Calibri" panose="020F0502020204030204" pitchFamily="34" charset="0"/>
                <a:cs typeface="Calibri" panose="020F0502020204030204" pitchFamily="34" charset="0"/>
              </a:rPr>
              <a:t>On Adoption and Addiction </a:t>
            </a:r>
            <a:r>
              <a:rPr lang="en-US" sz="3600" b="1" dirty="0">
                <a:effectLst/>
                <a:latin typeface="Calibri" panose="020F0502020204030204" pitchFamily="34" charset="0"/>
                <a:ea typeface="Calibri" panose="020F0502020204030204" pitchFamily="34" charset="0"/>
                <a:cs typeface="Calibri" panose="020F0502020204030204" pitchFamily="34" charset="0"/>
              </a:rPr>
              <a:t>Recorded Webinar </a:t>
            </a:r>
            <a:r>
              <a:rPr lang="en-US" sz="3600" dirty="0">
                <a:effectLst/>
                <a:latin typeface="Calibri" panose="020F0502020204030204" pitchFamily="34" charset="0"/>
                <a:ea typeface="Calibri" panose="020F0502020204030204" pitchFamily="34" charset="0"/>
                <a:cs typeface="Calibri" panose="020F0502020204030204" pitchFamily="34" charset="0"/>
              </a:rPr>
              <a:t> </a:t>
            </a:r>
          </a:p>
          <a:p>
            <a:pPr marL="0" marR="0" indent="0">
              <a:spcBef>
                <a:spcPts val="0"/>
              </a:spcBef>
              <a:spcAft>
                <a:spcPts val="0"/>
              </a:spcAft>
              <a:buNone/>
            </a:pPr>
            <a:endParaRPr lang="en-US" sz="3600" dirty="0">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endParaRPr lang="en-US" sz="1700" dirty="0">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1800" u="sng" dirty="0">
                <a:solidFill>
                  <a:srgbClr val="0563C1"/>
                </a:solidFill>
                <a:effectLst/>
                <a:latin typeface="Calibri" panose="020F0502020204030204" pitchFamily="34" charset="0"/>
                <a:ea typeface="Calibri" panose="020F0502020204030204" pitchFamily="34" charset="0"/>
                <a:hlinkClick r:id="rId2"/>
              </a:rPr>
              <a:t>https://www.eventbrite.com/e/recorded-webinar-on-adoption-and-addiction-registration-146172358459</a:t>
            </a:r>
            <a:r>
              <a:rPr lang="en-US" sz="1800" dirty="0">
                <a:effectLst/>
                <a:latin typeface="Calibri" panose="020F0502020204030204" pitchFamily="34" charset="0"/>
                <a:ea typeface="Calibri" panose="020F0502020204030204" pitchFamily="34" charset="0"/>
              </a:rPr>
              <a:t>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700" dirty="0"/>
          </a:p>
        </p:txBody>
      </p:sp>
    </p:spTree>
    <p:extLst>
      <p:ext uri="{BB962C8B-B14F-4D97-AF65-F5344CB8AC3E}">
        <p14:creationId xmlns:p14="http://schemas.microsoft.com/office/powerpoint/2010/main" val="3120929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BDD99817-334D-4E9D-8EC0-5B9DFB24DF6A}"/>
              </a:ext>
            </a:extLst>
          </p:cNvPr>
          <p:cNvSpPr>
            <a:spLocks noGrp="1"/>
          </p:cNvSpPr>
          <p:nvPr>
            <p:ph type="title"/>
          </p:nvPr>
        </p:nvSpPr>
        <p:spPr>
          <a:xfrm>
            <a:off x="1098468" y="885651"/>
            <a:ext cx="3229803" cy="4624603"/>
          </a:xfrm>
        </p:spPr>
        <p:txBody>
          <a:bodyPr>
            <a:normAutofit/>
          </a:bodyPr>
          <a:lstStyle/>
          <a:p>
            <a:pPr marL="0" marR="0">
              <a:spcBef>
                <a:spcPts val="0"/>
              </a:spcBef>
              <a:spcAft>
                <a:spcPts val="0"/>
              </a:spcAft>
            </a:pPr>
            <a:r>
              <a:rPr lang="en-CA" sz="37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SUPPORT GROUP RESOURCES FOR ADOPTEES STRUGGLING WITH ADDICTION</a:t>
            </a:r>
            <a:br>
              <a:rPr lang="en-US" sz="37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3700" dirty="0">
              <a:solidFill>
                <a:srgbClr val="FFFFFF"/>
              </a:solidFill>
            </a:endParaRPr>
          </a:p>
        </p:txBody>
      </p:sp>
      <p:sp>
        <p:nvSpPr>
          <p:cNvPr id="3" name="Content Placeholder 2">
            <a:extLst>
              <a:ext uri="{FF2B5EF4-FFF2-40B4-BE49-F238E27FC236}">
                <a16:creationId xmlns:a16="http://schemas.microsoft.com/office/drawing/2014/main" id="{A6CB6056-87F6-49BE-AB03-12F8F2B6C958}"/>
              </a:ext>
            </a:extLst>
          </p:cNvPr>
          <p:cNvSpPr>
            <a:spLocks noGrp="1"/>
          </p:cNvSpPr>
          <p:nvPr>
            <p:ph idx="1"/>
          </p:nvPr>
        </p:nvSpPr>
        <p:spPr>
          <a:xfrm>
            <a:off x="4978708" y="885651"/>
            <a:ext cx="6525220" cy="4616849"/>
          </a:xfrm>
        </p:spPr>
        <p:txBody>
          <a:bodyPr anchor="ctr">
            <a:normAutofit/>
          </a:bodyPr>
          <a:lstStyle/>
          <a:p>
            <a:pPr marL="0" marR="0">
              <a:spcBef>
                <a:spcPts val="0"/>
              </a:spcBef>
              <a:spcAft>
                <a:spcPts val="0"/>
              </a:spcAft>
            </a:pPr>
            <a:r>
              <a:rPr lang="en-CA" sz="1700" b="1" dirty="0">
                <a:effectLst/>
                <a:latin typeface="Calibri" panose="020F0502020204030204" pitchFamily="34" charset="0"/>
                <a:ea typeface="Calibri" panose="020F0502020204030204" pitchFamily="34" charset="0"/>
                <a:cs typeface="Calibri" panose="020F0502020204030204" pitchFamily="34" charset="0"/>
              </a:rPr>
              <a:t>Addiction and Adoption Support Group</a:t>
            </a:r>
            <a:r>
              <a:rPr lang="en-CA" sz="1700" dirty="0">
                <a:effectLst/>
                <a:latin typeface="Calibri" panose="020F0502020204030204" pitchFamily="34" charset="0"/>
                <a:ea typeface="Calibri" panose="020F0502020204030204" pitchFamily="34" charset="0"/>
                <a:cs typeface="Calibri" panose="020F0502020204030204" pitchFamily="34" charset="0"/>
              </a:rPr>
              <a:t>– virtual support group - facilitated</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CA" sz="1700" dirty="0">
                <a:effectLst/>
                <a:latin typeface="Calibri" panose="020F0502020204030204" pitchFamily="34" charset="0"/>
                <a:ea typeface="Calibri" panose="020F0502020204030204" pitchFamily="34" charset="0"/>
                <a:cs typeface="Calibri" panose="020F0502020204030204" pitchFamily="34" charset="0"/>
              </a:rPr>
              <a:t>		</a:t>
            </a:r>
            <a:r>
              <a:rPr lang="en-CA" sz="1700" u="sng" dirty="0">
                <a:latin typeface="Calibri" panose="020F0502020204030204" pitchFamily="34" charset="0"/>
                <a:ea typeface="Calibri" panose="020F0502020204030204" pitchFamily="34" charset="0"/>
                <a:cs typeface="Calibri" panose="020F0502020204030204" pitchFamily="34" charset="0"/>
                <a:hlinkClick r:id="rId2"/>
              </a:rPr>
              <a:t>https://celiacenter.org/events/addiction-and-adoption-constellation-support-group-tuesday-january-10th-2023/</a:t>
            </a:r>
            <a:r>
              <a:rPr lang="en-CA" sz="1700" u="sng" dirty="0">
                <a:latin typeface="Calibri" panose="020F0502020204030204" pitchFamily="34" charset="0"/>
                <a:ea typeface="Calibri" panose="020F0502020204030204" pitchFamily="34" charset="0"/>
                <a:cs typeface="Calibri" panose="020F0502020204030204" pitchFamily="34" charset="0"/>
              </a:rPr>
              <a:t> </a:t>
            </a:r>
          </a:p>
          <a:p>
            <a:pPr marL="0" marR="0" indent="0">
              <a:spcBef>
                <a:spcPts val="0"/>
              </a:spcBef>
              <a:spcAft>
                <a:spcPts val="0"/>
              </a:spcAft>
              <a:buNone/>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700" b="1" dirty="0">
                <a:effectLst/>
                <a:latin typeface="Calibri" panose="020F0502020204030204" pitchFamily="34" charset="0"/>
                <a:ea typeface="Calibri" panose="020F0502020204030204" pitchFamily="34" charset="0"/>
                <a:cs typeface="Calibri" panose="020F0502020204030204" pitchFamily="34" charset="0"/>
              </a:rPr>
              <a:t>Adoption &amp; Addiction </a:t>
            </a:r>
            <a:r>
              <a:rPr lang="en-CA" sz="1700" dirty="0">
                <a:effectLst/>
                <a:latin typeface="Calibri" panose="020F0502020204030204" pitchFamily="34" charset="0"/>
                <a:ea typeface="Calibri" panose="020F0502020204030204" pitchFamily="34" charset="0"/>
                <a:cs typeface="Calibri" panose="020F0502020204030204" pitchFamily="34" charset="0"/>
              </a:rPr>
              <a:t>– virtual support group – peer led</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CA" sz="1700" dirty="0">
                <a:effectLst/>
                <a:latin typeface="Calibri" panose="020F0502020204030204" pitchFamily="34" charset="0"/>
                <a:ea typeface="Calibri" panose="020F0502020204030204" pitchFamily="34" charset="0"/>
                <a:cs typeface="Calibri" panose="020F0502020204030204" pitchFamily="34" charset="0"/>
              </a:rPr>
              <a:t>		</a:t>
            </a:r>
            <a:r>
              <a:rPr lang="en-CA" sz="1700" u="sng" dirty="0">
                <a:effectLst/>
                <a:latin typeface="Calibri" panose="020F0502020204030204" pitchFamily="34" charset="0"/>
                <a:ea typeface="Calibri" panose="020F0502020204030204" pitchFamily="34" charset="0"/>
                <a:cs typeface="Calibri" panose="020F0502020204030204" pitchFamily="34" charset="0"/>
                <a:hlinkClick r:id="rId3"/>
              </a:rPr>
              <a:t>https://www.adopteesandaddiction.com/</a:t>
            </a:r>
            <a:r>
              <a:rPr lang="en-CA" sz="1700" dirty="0">
                <a:effectLst/>
                <a:latin typeface="Calibri" panose="020F0502020204030204" pitchFamily="34" charset="0"/>
                <a:ea typeface="Calibri" panose="020F0502020204030204" pitchFamily="34" charset="0"/>
                <a:cs typeface="Calibri" panose="020F0502020204030204" pitchFamily="34" charset="0"/>
              </a:rPr>
              <a:t> </a:t>
            </a:r>
          </a:p>
          <a:p>
            <a:pPr marL="0" marR="0" indent="0">
              <a:spcBef>
                <a:spcPts val="0"/>
              </a:spcBef>
              <a:spcAft>
                <a:spcPts val="0"/>
              </a:spcAft>
              <a:buNone/>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700" b="1" dirty="0">
                <a:effectLst/>
                <a:latin typeface="Calibri" panose="020F0502020204030204" pitchFamily="34" charset="0"/>
                <a:ea typeface="Calibri" panose="020F0502020204030204" pitchFamily="34" charset="0"/>
                <a:cs typeface="Calibri" panose="020F0502020204030204" pitchFamily="34" charset="0"/>
              </a:rPr>
              <a:t>Dual Recovery Anonymous </a:t>
            </a:r>
            <a:r>
              <a:rPr lang="en-CA" sz="1700" dirty="0">
                <a:effectLst/>
                <a:latin typeface="Calibri" panose="020F0502020204030204" pitchFamily="34" charset="0"/>
                <a:ea typeface="Calibri" panose="020F0502020204030204" pitchFamily="34" charset="0"/>
                <a:cs typeface="Calibri" panose="020F0502020204030204" pitchFamily="34" charset="0"/>
              </a:rPr>
              <a:t>- DRA has two requirements for membership; a desire to stop using alcohol and other intoxicating drugs and a desire to manage our emotional or psychiatric illness in a healthy and constructive way.    		</a:t>
            </a:r>
            <a:r>
              <a:rPr lang="en-CA" sz="1700" u="sng"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http://draonline.org/</a:t>
            </a:r>
            <a:r>
              <a:rPr lang="en-CA" sz="1700" u="sng" dirty="0">
                <a:latin typeface="Calibri" panose="020F0502020204030204" pitchFamily="34" charset="0"/>
                <a:cs typeface="Calibri" panose="020F0502020204030204" pitchFamily="34" charset="0"/>
              </a:rPr>
              <a:t> </a:t>
            </a:r>
          </a:p>
          <a:p>
            <a:pPr marL="457200" marR="0" indent="0">
              <a:spcBef>
                <a:spcPts val="0"/>
              </a:spcBef>
              <a:spcAft>
                <a:spcPts val="0"/>
              </a:spcAft>
              <a:buNone/>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700" b="1" dirty="0">
                <a:effectLst/>
                <a:latin typeface="Calibri" panose="020F0502020204030204" pitchFamily="34" charset="0"/>
                <a:ea typeface="Calibri" panose="020F0502020204030204" pitchFamily="34" charset="0"/>
                <a:cs typeface="Calibri" panose="020F0502020204030204" pitchFamily="34" charset="0"/>
              </a:rPr>
              <a:t>Adult Children of Alcoholics </a:t>
            </a:r>
            <a:r>
              <a:rPr lang="en-CA" sz="1700" dirty="0">
                <a:effectLst/>
                <a:latin typeface="Calibri" panose="020F0502020204030204" pitchFamily="34" charset="0"/>
                <a:ea typeface="Calibri" panose="020F0502020204030204" pitchFamily="34" charset="0"/>
                <a:cs typeface="Calibri" panose="020F0502020204030204" pitchFamily="34" charset="0"/>
              </a:rPr>
              <a:t>- program of people who grew up in dysfunctional homes.</a:t>
            </a:r>
            <a:r>
              <a:rPr lang="en-US" sz="1700" dirty="0">
                <a:latin typeface="Calibri" panose="020F0502020204030204" pitchFamily="34" charset="0"/>
                <a:ea typeface="Calibri" panose="020F0502020204030204" pitchFamily="34" charset="0"/>
                <a:cs typeface="Times New Roman" panose="02020603050405020304" pitchFamily="18" charset="0"/>
              </a:rPr>
              <a:t> </a:t>
            </a:r>
            <a:r>
              <a:rPr lang="en-CA" sz="1700" dirty="0">
                <a:effectLst/>
                <a:latin typeface="Calibri" panose="020F0502020204030204" pitchFamily="34" charset="0"/>
                <a:ea typeface="Calibri" panose="020F0502020204030204" pitchFamily="34" charset="0"/>
                <a:cs typeface="Calibri" panose="020F0502020204030204" pitchFamily="34" charset="0"/>
              </a:rPr>
              <a:t>Many say that The Laundry List – 14 Traits of an Adult Child of an Alcoholic – describes the relinquishment trauma </a:t>
            </a:r>
          </a:p>
          <a:p>
            <a:pPr marL="0" marR="0" indent="0">
              <a:spcBef>
                <a:spcPts val="0"/>
              </a:spcBef>
              <a:spcAft>
                <a:spcPts val="0"/>
              </a:spcAft>
              <a:buNone/>
            </a:pPr>
            <a:r>
              <a:rPr lang="en-CA" sz="1700" dirty="0">
                <a:effectLst/>
                <a:latin typeface="Calibri" panose="020F0502020204030204" pitchFamily="34" charset="0"/>
                <a:ea typeface="Calibri" panose="020F0502020204030204" pitchFamily="34" charset="0"/>
                <a:cs typeface="Calibri" panose="020F0502020204030204" pitchFamily="34" charset="0"/>
              </a:rPr>
              <a:t>experience very accurately/</a:t>
            </a:r>
            <a:r>
              <a:rPr lang="en-US" sz="1700" dirty="0">
                <a:latin typeface="Calibri" panose="020F0502020204030204" pitchFamily="34" charset="0"/>
                <a:ea typeface="Calibri" panose="020F0502020204030204" pitchFamily="34" charset="0"/>
                <a:cs typeface="Times New Roman" panose="02020603050405020304" pitchFamily="18" charset="0"/>
              </a:rPr>
              <a:t>	</a:t>
            </a:r>
            <a:r>
              <a:rPr lang="en-CA" sz="1700" u="sng" dirty="0">
                <a:effectLst/>
                <a:latin typeface="Calibri" panose="020F0502020204030204" pitchFamily="34" charset="0"/>
                <a:ea typeface="Calibri" panose="020F0502020204030204" pitchFamily="34" charset="0"/>
                <a:cs typeface="Calibri" panose="020F0502020204030204" pitchFamily="34" charset="0"/>
                <a:hlinkClick r:id="rId5"/>
              </a:rPr>
              <a:t>https://adultchildren.org/</a:t>
            </a:r>
            <a:r>
              <a:rPr lang="en-CA" sz="1700" dirty="0">
                <a:effectLst/>
                <a:latin typeface="Calibri" panose="020F0502020204030204" pitchFamily="34" charset="0"/>
                <a:ea typeface="Calibri" panose="020F0502020204030204" pitchFamily="34" charset="0"/>
                <a:cs typeface="Calibri" panose="020F0502020204030204" pitchFamily="34" charset="0"/>
              </a:rPr>
              <a:t>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700" dirty="0">
                <a:effectLst/>
                <a:latin typeface="Calibri" panose="020F0502020204030204" pitchFamily="34" charset="0"/>
                <a:ea typeface="Calibri" panose="020F0502020204030204" pitchFamily="34" charset="0"/>
                <a:cs typeface="Calibri" panose="020F0502020204030204" pitchFamily="34" charset="0"/>
              </a:rPr>
              <a:t>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700" dirty="0"/>
          </a:p>
        </p:txBody>
      </p:sp>
    </p:spTree>
    <p:extLst>
      <p:ext uri="{BB962C8B-B14F-4D97-AF65-F5344CB8AC3E}">
        <p14:creationId xmlns:p14="http://schemas.microsoft.com/office/powerpoint/2010/main" val="3737581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Large skydiving group mid-air">
            <a:extLst>
              <a:ext uri="{FF2B5EF4-FFF2-40B4-BE49-F238E27FC236}">
                <a16:creationId xmlns:a16="http://schemas.microsoft.com/office/drawing/2014/main" id="{AE51CA18-19CC-FD79-2AA5-15F2FFC41CA2}"/>
              </a:ext>
            </a:extLst>
          </p:cNvPr>
          <p:cNvPicPr>
            <a:picLocks noChangeAspect="1"/>
          </p:cNvPicPr>
          <p:nvPr/>
        </p:nvPicPr>
        <p:blipFill rotWithShape="1">
          <a:blip r:embed="rId2"/>
          <a:srcRect t="2166" r="9091" b="20937"/>
          <a:stretch/>
        </p:blipFill>
        <p:spPr>
          <a:xfrm>
            <a:off x="20" y="10"/>
            <a:ext cx="12191980" cy="6857990"/>
          </a:xfrm>
          <a:prstGeom prst="rect">
            <a:avLst/>
          </a:prstGeom>
        </p:spPr>
      </p:pic>
      <p:sp>
        <p:nvSpPr>
          <p:cNvPr id="26" name="Rectangle 25">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D99817-334D-4E9D-8EC0-5B9DFB24DF6A}"/>
              </a:ext>
            </a:extLst>
          </p:cNvPr>
          <p:cNvSpPr>
            <a:spLocks noGrp="1"/>
          </p:cNvSpPr>
          <p:nvPr>
            <p:ph type="title"/>
          </p:nvPr>
        </p:nvSpPr>
        <p:spPr>
          <a:xfrm>
            <a:off x="838200" y="365126"/>
            <a:ext cx="10515600" cy="466148"/>
          </a:xfrm>
        </p:spPr>
        <p:txBody>
          <a:bodyPr>
            <a:normAutofit fontScale="90000"/>
          </a:bodyPr>
          <a:lstStyle/>
          <a:p>
            <a:pPr marL="0" marR="0">
              <a:spcBef>
                <a:spcPts val="0"/>
              </a:spcBef>
              <a:spcAft>
                <a:spcPts val="0"/>
              </a:spcAft>
            </a:pPr>
            <a:r>
              <a:rPr lang="en-CA" b="1" dirty="0">
                <a:effectLst/>
                <a:latin typeface="Calibri" panose="020F0502020204030204" pitchFamily="34" charset="0"/>
                <a:ea typeface="Calibri" panose="020F0502020204030204" pitchFamily="34" charset="0"/>
                <a:cs typeface="Calibri" panose="020F0502020204030204" pitchFamily="34" charset="0"/>
              </a:rPr>
              <a:t>Resources</a:t>
            </a:r>
            <a:br>
              <a:rPr lang="en-US"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A6CB6056-87F6-49BE-AB03-12F8F2B6C958}"/>
              </a:ext>
            </a:extLst>
          </p:cNvPr>
          <p:cNvSpPr>
            <a:spLocks noGrp="1"/>
          </p:cNvSpPr>
          <p:nvPr>
            <p:ph idx="1"/>
          </p:nvPr>
        </p:nvSpPr>
        <p:spPr>
          <a:xfrm>
            <a:off x="838200" y="716974"/>
            <a:ext cx="10515600" cy="5943600"/>
          </a:xfrm>
        </p:spPr>
        <p:txBody>
          <a:bodyPr>
            <a:normAutofit lnSpcReduction="10000"/>
          </a:bodyPr>
          <a:lstStyle/>
          <a:p>
            <a:pPr marL="0" marR="0" indent="0">
              <a:spcBef>
                <a:spcPts val="0"/>
              </a:spcBef>
              <a:spcAft>
                <a:spcPts val="0"/>
              </a:spcAft>
              <a:buNone/>
            </a:pPr>
            <a:r>
              <a:rPr lang="en-US" sz="1200" b="1" kern="1800" dirty="0">
                <a:effectLst/>
                <a:latin typeface="Merriweather" panose="00000500000000000000" pitchFamily="2" charset="0"/>
                <a:ea typeface="Times New Roman" panose="02020603050405020304" pitchFamily="18" charset="0"/>
                <a:cs typeface="Times New Roman" panose="02020603050405020304" pitchFamily="18" charset="0"/>
              </a:rPr>
              <a:t>"</a:t>
            </a:r>
            <a:r>
              <a:rPr lang="en-US" sz="1200" b="1" i="1" dirty="0">
                <a:effectLst/>
                <a:latin typeface="Calibri" panose="020F0502020204030204" pitchFamily="34" charset="0"/>
                <a:ea typeface="Calibri" panose="020F0502020204030204" pitchFamily="34" charset="0"/>
                <a:cs typeface="Calibri" panose="020F0502020204030204" pitchFamily="34" charset="0"/>
              </a:rPr>
              <a:t>I can't live like that": the experience of caregiver stress of caring for a relative with substance use disorder</a:t>
            </a:r>
            <a:r>
              <a:rPr lang="en-US" sz="1200" b="1" kern="1800" dirty="0">
                <a:effectLst/>
                <a:latin typeface="Merriweather" panose="00000500000000000000" pitchFamily="2" charset="0"/>
                <a:ea typeface="Times New Roman" panose="02020603050405020304" pitchFamily="18" charset="0"/>
                <a:cs typeface="Times New Roman" panose="02020603050405020304" pitchFamily="18" charset="0"/>
              </a:rPr>
              <a:t>  </a:t>
            </a:r>
            <a:r>
              <a:rPr lang="en-US" sz="1200" u="sng" dirty="0">
                <a:effectLst/>
                <a:latin typeface="Calibri" panose="020F0502020204030204" pitchFamily="34" charset="0"/>
                <a:ea typeface="Calibri" panose="020F0502020204030204" pitchFamily="34" charset="0"/>
                <a:cs typeface="Calibri" panose="020F0502020204030204" pitchFamily="34" charset="0"/>
                <a:hlinkClick r:id="rId3"/>
              </a:rPr>
              <a:t>https://pubmed.ncbi.nlm.nih.gov/33446208/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Grandparent and Relative Caregiver Resources</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u="sng" dirty="0">
                <a:effectLst/>
                <a:latin typeface="Calibri" panose="020F0502020204030204" pitchFamily="34" charset="0"/>
                <a:ea typeface="Calibri" panose="020F0502020204030204" pitchFamily="34" charset="0"/>
                <a:cs typeface="Calibri" panose="020F0502020204030204" pitchFamily="34" charset="0"/>
                <a:hlinkClick r:id="rId4"/>
              </a:rPr>
              <a:t>https://wisconsincaregiver.org/grandparenting-resources</a:t>
            </a: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200" b="1" u="sng" dirty="0">
                <a:effectLst/>
                <a:latin typeface="Calibri" panose="020F0502020204030204" pitchFamily="34" charset="0"/>
                <a:ea typeface="Calibri" panose="020F0502020204030204" pitchFamily="34" charset="0"/>
                <a:cs typeface="Calibri" panose="020F0502020204030204" pitchFamily="34" charset="0"/>
              </a:rPr>
              <a:t>Support Groups</a:t>
            </a:r>
          </a:p>
          <a:p>
            <a:pPr marL="0" marR="0" indent="0">
              <a:spcBef>
                <a:spcPts val="0"/>
              </a:spcBef>
              <a:spcAft>
                <a:spcPts val="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This WISAPS Relative Caregiver Group  </a:t>
            </a:r>
            <a:r>
              <a:rPr lang="en-US" sz="1200" u="sng" dirty="0">
                <a:effectLst/>
                <a:latin typeface="Calibri" panose="020F0502020204030204" pitchFamily="34" charset="0"/>
                <a:ea typeface="Calibri" panose="020F0502020204030204" pitchFamily="34" charset="0"/>
                <a:cs typeface="Calibri" panose="020F0502020204030204" pitchFamily="34" charset="0"/>
                <a:hlinkClick r:id="rId5"/>
              </a:rPr>
              <a:t>https://wisapsp.org/virtual-support-groups/</a:t>
            </a: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Addiction and Adoption Constellation Support Group: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0">
              <a:spcBef>
                <a:spcPts val="0"/>
              </a:spcBef>
              <a:spcAft>
                <a:spcPts val="0"/>
              </a:spcAft>
              <a:buNone/>
            </a:pPr>
            <a:r>
              <a:rPr lang="en-US" sz="1200" u="sng" dirty="0">
                <a:effectLst/>
                <a:latin typeface="Calibri" panose="020F0502020204030204" pitchFamily="34" charset="0"/>
                <a:ea typeface="Calibri" panose="020F0502020204030204" pitchFamily="34" charset="0"/>
                <a:cs typeface="Times New Roman" panose="02020603050405020304" pitchFamily="18" charset="0"/>
                <a:hlinkClick r:id="rId6"/>
              </a:rPr>
              <a:t>https://celiacenter.org/events-calendar-support-groups/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Al-anon Family Groups:  </a:t>
            </a:r>
            <a:r>
              <a:rPr lang="en-US" sz="1200" u="sng" dirty="0">
                <a:effectLst/>
                <a:latin typeface="Calibri" panose="020F0502020204030204" pitchFamily="34" charset="0"/>
                <a:ea typeface="Calibri" panose="020F0502020204030204" pitchFamily="34" charset="0"/>
                <a:cs typeface="Calibri" panose="020F0502020204030204" pitchFamily="34" charset="0"/>
                <a:hlinkClick r:id="rId7"/>
              </a:rPr>
              <a:t>https://al-anon.org/</a:t>
            </a: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1200" dirty="0" err="1">
                <a:effectLst/>
                <a:latin typeface="Calibri" panose="020F0502020204030204" pitchFamily="34" charset="0"/>
                <a:ea typeface="Calibri" panose="020F0502020204030204" pitchFamily="34" charset="0"/>
                <a:cs typeface="Calibri" panose="020F0502020204030204" pitchFamily="34" charset="0"/>
              </a:rPr>
              <a:t>Alateen</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u="sng" dirty="0">
                <a:effectLst/>
                <a:latin typeface="Calibri" panose="020F0502020204030204" pitchFamily="34" charset="0"/>
                <a:ea typeface="Calibri" panose="020F0502020204030204" pitchFamily="34" charset="0"/>
                <a:cs typeface="Calibri" panose="020F0502020204030204" pitchFamily="34" charset="0"/>
                <a:hlinkClick r:id="rId8"/>
              </a:rPr>
              <a:t>https://al-anon.org/for-members/group-resources/alateen/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Families Anonymous:  </a:t>
            </a:r>
            <a:r>
              <a:rPr lang="en-US" sz="1200" u="sng" dirty="0">
                <a:effectLst/>
                <a:latin typeface="Calibri" panose="020F0502020204030204" pitchFamily="34" charset="0"/>
                <a:ea typeface="Calibri" panose="020F0502020204030204" pitchFamily="34" charset="0"/>
                <a:cs typeface="Calibri" panose="020F0502020204030204" pitchFamily="34" charset="0"/>
                <a:hlinkClick r:id="rId9"/>
              </a:rPr>
              <a:t>https://www.addictiongroup.org/resources/families-anonymous/</a:t>
            </a: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1200" dirty="0" err="1">
                <a:effectLst/>
                <a:latin typeface="Calibri" panose="020F0502020204030204" pitchFamily="34" charset="0"/>
                <a:ea typeface="Calibri" panose="020F0502020204030204" pitchFamily="34" charset="0"/>
                <a:cs typeface="Calibri" panose="020F0502020204030204" pitchFamily="34" charset="0"/>
              </a:rPr>
              <a:t>Naranon</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u="sng" dirty="0">
                <a:effectLst/>
                <a:latin typeface="Calibri" panose="020F0502020204030204" pitchFamily="34" charset="0"/>
                <a:ea typeface="Calibri" panose="020F0502020204030204" pitchFamily="34" charset="0"/>
                <a:cs typeface="Calibri" panose="020F0502020204030204" pitchFamily="34" charset="0"/>
                <a:hlinkClick r:id="rId10"/>
              </a:rPr>
              <a:t>https://www.nar-anon.org/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GRASP - Grief Recovery After Substance Passing: </a:t>
            </a:r>
            <a:r>
              <a:rPr lang="en-US" sz="1200" u="sng" dirty="0">
                <a:effectLst/>
                <a:latin typeface="Calibri" panose="020F0502020204030204" pitchFamily="34" charset="0"/>
                <a:ea typeface="Calibri" panose="020F0502020204030204" pitchFamily="34" charset="0"/>
                <a:cs typeface="Calibri" panose="020F0502020204030204" pitchFamily="34" charset="0"/>
                <a:hlinkClick r:id="rId11"/>
              </a:rPr>
              <a:t>http://grasphelp.org/about-us/</a:t>
            </a: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NAMI – National Alliance on Mental Illness  </a:t>
            </a:r>
            <a:r>
              <a:rPr lang="en-US" sz="1200" u="sng" dirty="0">
                <a:effectLst/>
                <a:latin typeface="Calibri" panose="020F0502020204030204" pitchFamily="34" charset="0"/>
                <a:ea typeface="Calibri" panose="020F0502020204030204" pitchFamily="34" charset="0"/>
                <a:cs typeface="Calibri" panose="020F0502020204030204" pitchFamily="34" charset="0"/>
                <a:hlinkClick r:id="rId12"/>
              </a:rPr>
              <a:t>https://www.nami.org/Home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PAL - Parents of Addicted Loved Ones:  </a:t>
            </a:r>
            <a:r>
              <a:rPr lang="en-US" sz="1200" u="sng" dirty="0">
                <a:effectLst/>
                <a:latin typeface="Calibri" panose="020F0502020204030204" pitchFamily="34" charset="0"/>
                <a:ea typeface="Calibri" panose="020F0502020204030204" pitchFamily="34" charset="0"/>
                <a:cs typeface="Calibri" panose="020F0502020204030204" pitchFamily="34" charset="0"/>
                <a:hlinkClick r:id="rId13"/>
              </a:rPr>
              <a:t>https://palgroup.org/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SMART Recovery Family &amp; Friends:  </a:t>
            </a:r>
            <a:r>
              <a:rPr lang="en-US" sz="1200" u="sng" dirty="0">
                <a:effectLst/>
                <a:latin typeface="Calibri" panose="020F0502020204030204" pitchFamily="34" charset="0"/>
                <a:ea typeface="Calibri" panose="020F0502020204030204" pitchFamily="34" charset="0"/>
                <a:cs typeface="Calibri" panose="020F0502020204030204" pitchFamily="34" charset="0"/>
                <a:hlinkClick r:id="rId14"/>
              </a:rPr>
              <a:t>https://www.smartrecovery.org/family/</a:t>
            </a: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200" b="1" u="sng" dirty="0">
                <a:effectLst/>
                <a:latin typeface="Calibri" panose="020F0502020204030204" pitchFamily="34" charset="0"/>
                <a:ea typeface="Calibri" panose="020F0502020204030204" pitchFamily="34" charset="0"/>
                <a:cs typeface="Times New Roman" panose="02020603050405020304" pitchFamily="18" charset="0"/>
              </a:rPr>
              <a:t>Education</a:t>
            </a:r>
          </a:p>
          <a:p>
            <a:pPr marL="0" marR="0" indent="0">
              <a:spcBef>
                <a:spcPts val="0"/>
              </a:spcBef>
              <a:spcAft>
                <a:spcPts val="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1200" b="1" i="1" dirty="0">
                <a:effectLst/>
                <a:latin typeface="Calibri" panose="020F0502020204030204" pitchFamily="34" charset="0"/>
                <a:ea typeface="Calibri" panose="020F0502020204030204" pitchFamily="34" charset="0"/>
                <a:cs typeface="Calibri" panose="020F0502020204030204" pitchFamily="34" charset="0"/>
              </a:rPr>
              <a:t>Social Unity: The Restorative Powers of Community and Support Systems</a:t>
            </a:r>
            <a:r>
              <a:rPr lang="en-US" sz="1200" dirty="0">
                <a:effectLst/>
                <a:latin typeface="Calibri" panose="020F0502020204030204" pitchFamily="34" charset="0"/>
                <a:ea typeface="Calibri" panose="020F0502020204030204" pitchFamily="34" charset="0"/>
                <a:cs typeface="Calibri" panose="020F0502020204030204" pitchFamily="34" charset="0"/>
              </a:rPr>
              <a:t>,</a:t>
            </a:r>
          </a:p>
          <a:p>
            <a:pPr marL="45720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 ( </a:t>
            </a:r>
            <a:r>
              <a:rPr lang="en-US" sz="1200" u="sng" dirty="0">
                <a:effectLst/>
                <a:latin typeface="Calibri" panose="020F0502020204030204" pitchFamily="34" charset="0"/>
                <a:ea typeface="Calibri" panose="020F0502020204030204" pitchFamily="34" charset="0"/>
                <a:cs typeface="Calibri" panose="020F0502020204030204" pitchFamily="34" charset="0"/>
                <a:hlinkClick r:id="rId15"/>
              </a:rPr>
              <a:t>https://davidbbohl.com/restorative-powers/</a:t>
            </a:r>
            <a:r>
              <a:rPr lang="en-US" sz="1200" dirty="0">
                <a:effectLst/>
                <a:latin typeface="Calibri" panose="020F0502020204030204" pitchFamily="34" charset="0"/>
                <a:ea typeface="Calibri" panose="020F0502020204030204" pitchFamily="34" charset="0"/>
                <a:cs typeface="Calibri" panose="020F0502020204030204" pitchFamily="34"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1200" b="1" i="1" dirty="0">
                <a:effectLst/>
                <a:latin typeface="Calibri" panose="020F0502020204030204" pitchFamily="34" charset="0"/>
                <a:ea typeface="Calibri" panose="020F0502020204030204" pitchFamily="34" charset="0"/>
                <a:cs typeface="Calibri" panose="020F0502020204030204" pitchFamily="34" charset="0"/>
              </a:rPr>
              <a:t>Report:  Taking Care of Yourself While Raising Your Grandchildren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u="sng" dirty="0">
                <a:effectLst/>
                <a:latin typeface="Calibri" panose="020F0502020204030204" pitchFamily="34" charset="0"/>
                <a:ea typeface="Calibri" panose="020F0502020204030204" pitchFamily="34" charset="0"/>
                <a:cs typeface="Calibri" panose="020F0502020204030204" pitchFamily="34" charset="0"/>
                <a:hlinkClick r:id="rId16"/>
              </a:rPr>
              <a:t>https://www.retireguide.com/guides/self-care-raising-grandchildren/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Your Choice </a:t>
            </a:r>
            <a:r>
              <a:rPr lang="en-US" sz="1200" u="sng" dirty="0">
                <a:effectLst/>
                <a:latin typeface="Calibri" panose="020F0502020204030204" pitchFamily="34" charset="0"/>
                <a:ea typeface="Calibri" panose="020F0502020204030204" pitchFamily="34" charset="0"/>
                <a:cs typeface="Calibri" panose="020F0502020204030204" pitchFamily="34" charset="0"/>
                <a:hlinkClick r:id="rId17"/>
              </a:rPr>
              <a:t>https://www.yourchoiceprevention.org/webinars</a:t>
            </a:r>
            <a:r>
              <a:rPr lang="en-US" sz="1200" dirty="0">
                <a:effectLst/>
                <a:latin typeface="Calibri" panose="020F0502020204030204" pitchFamily="34" charset="0"/>
                <a:ea typeface="Calibri" panose="020F0502020204030204" pitchFamily="34" charset="0"/>
                <a:cs typeface="Calibri" panose="020F0502020204030204" pitchFamily="34" charset="0"/>
              </a:rPr>
              <a:t> </a:t>
            </a:r>
          </a:p>
          <a:p>
            <a:pPr marL="0" marR="0" lvl="0" indent="0">
              <a:spcBef>
                <a:spcPts val="0"/>
              </a:spcBef>
              <a:spcAft>
                <a:spcPts val="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SAMHSA:  </a:t>
            </a:r>
            <a:r>
              <a:rPr lang="en-US" sz="1200" b="1" dirty="0">
                <a:effectLst/>
                <a:latin typeface="Calibri" panose="020F0502020204030204" pitchFamily="34" charset="0"/>
                <a:ea typeface="Calibri" panose="020F0502020204030204" pitchFamily="34" charset="0"/>
                <a:cs typeface="Calibri" panose="020F0502020204030204" pitchFamily="34" charset="0"/>
              </a:rPr>
              <a:t>Families Supporting a Loved One</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u="sng" dirty="0">
                <a:effectLst/>
                <a:latin typeface="Calibri" panose="020F0502020204030204" pitchFamily="34" charset="0"/>
                <a:ea typeface="Calibri" panose="020F0502020204030204" pitchFamily="34" charset="0"/>
                <a:cs typeface="Calibri" panose="020F0502020204030204" pitchFamily="34" charset="0"/>
                <a:hlinkClick r:id="rId18"/>
              </a:rPr>
              <a:t>https://www.samhsa.gov/families</a:t>
            </a:r>
            <a:r>
              <a:rPr lang="en-US" sz="1200" dirty="0">
                <a:effectLst/>
                <a:latin typeface="Calibri" panose="020F0502020204030204" pitchFamily="34" charset="0"/>
                <a:ea typeface="Calibri" panose="020F0502020204030204" pitchFamily="34" charset="0"/>
                <a:cs typeface="Calibri" panose="020F0502020204030204" pitchFamily="34" charset="0"/>
              </a:rPr>
              <a:t> </a:t>
            </a:r>
          </a:p>
          <a:p>
            <a:pPr marL="0" marR="0" lvl="0" indent="0">
              <a:spcBef>
                <a:spcPts val="0"/>
              </a:spcBef>
              <a:spcAft>
                <a:spcPts val="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SAMHSA:  </a:t>
            </a:r>
            <a:r>
              <a:rPr lang="en-US" sz="1200" b="1" u="sng" dirty="0">
                <a:effectLst/>
                <a:latin typeface="Calibri" panose="020F0502020204030204" pitchFamily="34" charset="0"/>
                <a:ea typeface="Calibri" panose="020F0502020204030204" pitchFamily="34" charset="0"/>
                <a:cs typeface="Calibri" panose="020F0502020204030204" pitchFamily="34" charset="0"/>
                <a:hlinkClick r:id="rId19"/>
              </a:rPr>
              <a:t>Helping a Loved One Dealing with Mental and/or Substance Use Disorders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spcBef>
                <a:spcPts val="0"/>
              </a:spcBef>
              <a:spcAft>
                <a:spcPts val="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SAMHSA</a:t>
            </a:r>
            <a:r>
              <a:rPr lang="en-US" sz="1200" u="sng" dirty="0">
                <a:effectLst/>
                <a:latin typeface="Calibri" panose="020F0502020204030204" pitchFamily="34" charset="0"/>
                <a:ea typeface="Calibri" panose="020F0502020204030204" pitchFamily="34" charset="0"/>
                <a:cs typeface="Calibri" panose="020F0502020204030204" pitchFamily="34" charset="0"/>
                <a:hlinkClick r:id="rId20"/>
              </a:rPr>
              <a:t>:  </a:t>
            </a:r>
            <a:r>
              <a:rPr lang="en-US" sz="1200" b="1" u="sng" dirty="0">
                <a:effectLst/>
                <a:latin typeface="Calibri" panose="020F0502020204030204" pitchFamily="34" charset="0"/>
                <a:ea typeface="Calibri" panose="020F0502020204030204" pitchFamily="34" charset="0"/>
                <a:cs typeface="Calibri" panose="020F0502020204030204" pitchFamily="34" charset="0"/>
                <a:hlinkClick r:id="rId20"/>
              </a:rPr>
              <a:t>Supporting  a Loved One Dealing with Mental and/or Substance Use Disorders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spcBef>
                <a:spcPts val="0"/>
              </a:spcBef>
              <a:spcAft>
                <a:spcPts val="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Book:  </a:t>
            </a:r>
            <a:r>
              <a:rPr lang="en-US" sz="1200" b="1" i="1" dirty="0">
                <a:effectLst/>
                <a:latin typeface="Calibri" panose="020F0502020204030204" pitchFamily="34" charset="0"/>
                <a:ea typeface="Calibri" panose="020F0502020204030204" pitchFamily="34" charset="0"/>
                <a:cs typeface="Calibri" panose="020F0502020204030204" pitchFamily="34" charset="0"/>
              </a:rPr>
              <a:t>Get Your Loved One Sober: Alternatives to Nagging, Pleading, and Threatening</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0">
              <a:spcBef>
                <a:spcPts val="0"/>
              </a:spcBef>
              <a:spcAft>
                <a:spcPts val="0"/>
              </a:spcAft>
              <a:buNone/>
            </a:pPr>
            <a:r>
              <a:rPr lang="en-US" sz="1200" u="sng" dirty="0">
                <a:effectLst/>
                <a:latin typeface="Calibri" panose="020F0502020204030204" pitchFamily="34" charset="0"/>
                <a:ea typeface="Calibri" panose="020F0502020204030204" pitchFamily="34" charset="0"/>
                <a:cs typeface="Calibri" panose="020F0502020204030204" pitchFamily="34" charset="0"/>
                <a:hlinkClick r:id="rId21"/>
              </a:rPr>
              <a:t>https://www.amazon.com/Get-Your-Loved-One-Sober/dp/1592850812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Book:</a:t>
            </a:r>
            <a:r>
              <a:rPr lang="en-US" sz="1200" b="1" dirty="0">
                <a:effectLst/>
                <a:latin typeface="Calibri" panose="020F0502020204030204" pitchFamily="34" charset="0"/>
                <a:ea typeface="Calibri" panose="020F0502020204030204" pitchFamily="34" charset="0"/>
                <a:cs typeface="Calibri" panose="020F0502020204030204" pitchFamily="34" charset="0"/>
              </a:rPr>
              <a:t>  Relinquishment and Addiction:  What Trauma has to Do with It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0">
              <a:spcBef>
                <a:spcPts val="0"/>
              </a:spcBef>
              <a:spcAft>
                <a:spcPts val="0"/>
              </a:spcAft>
              <a:buNone/>
            </a:pPr>
            <a:r>
              <a:rPr lang="en-US" sz="1200" u="sng" dirty="0">
                <a:effectLst/>
                <a:latin typeface="Calibri" panose="020F0502020204030204" pitchFamily="34" charset="0"/>
                <a:ea typeface="Calibri" panose="020F0502020204030204" pitchFamily="34" charset="0"/>
                <a:cs typeface="Times New Roman" panose="02020603050405020304" pitchFamily="18" charset="0"/>
                <a:hlinkClick r:id="rId22"/>
              </a:rPr>
              <a:t>https://davidbbohl.com/relinquishment-and-addiction/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spcBef>
                <a:spcPts val="0"/>
              </a:spcBef>
              <a:spcAft>
                <a:spcPts val="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Report: </a:t>
            </a:r>
            <a:r>
              <a:rPr lang="en-US" sz="1200" b="1" dirty="0">
                <a:effectLst/>
                <a:latin typeface="Calibri" panose="020F0502020204030204" pitchFamily="34" charset="0"/>
                <a:ea typeface="Calibri" panose="020F0502020204030204" pitchFamily="34" charset="0"/>
                <a:cs typeface="Calibri" panose="020F0502020204030204" pitchFamily="34" charset="0"/>
              </a:rPr>
              <a:t>Boundaries in Addiction Recovery</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0">
              <a:spcBef>
                <a:spcPts val="0"/>
              </a:spcBef>
              <a:spcAft>
                <a:spcPts val="0"/>
              </a:spcAft>
              <a:buNone/>
            </a:pPr>
            <a:r>
              <a:rPr lang="en-US" sz="1200" u="sng" dirty="0">
                <a:effectLst/>
                <a:latin typeface="Calibri" panose="020F0502020204030204" pitchFamily="34" charset="0"/>
                <a:ea typeface="Calibri" panose="020F0502020204030204" pitchFamily="34" charset="0"/>
                <a:cs typeface="Calibri" panose="020F0502020204030204" pitchFamily="34" charset="0"/>
                <a:hlinkClick r:id="rId23"/>
              </a:rPr>
              <a:t>https://www.hazeldenbettyford.org/articles/boundaries-in-addiction-recovery</a:t>
            </a: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1200" u="sng" dirty="0">
                <a:effectLst/>
                <a:latin typeface="Calibri" panose="020F0502020204030204" pitchFamily="34" charset="0"/>
                <a:ea typeface="Calibri" panose="020F0502020204030204" pitchFamily="34" charset="0"/>
                <a:cs typeface="Calibri" panose="020F0502020204030204" pitchFamily="34" charset="0"/>
                <a:hlinkClick r:id="rId24"/>
              </a:rPr>
              <a:t>Preventing, Identifying, and Treating Substance Use Among Youth in Foster Care</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spcBef>
                <a:spcPts val="0"/>
              </a:spcBef>
              <a:spcAft>
                <a:spcPts val="0"/>
              </a:spcAft>
              <a:buNone/>
            </a:pPr>
            <a:r>
              <a:rPr lang="en-US" sz="1200" b="1" dirty="0">
                <a:effectLst/>
                <a:latin typeface="Calibri" panose="020F0502020204030204" pitchFamily="34" charset="0"/>
                <a:ea typeface="Calibri" panose="020F0502020204030204" pitchFamily="34" charset="0"/>
                <a:cs typeface="Calibri" panose="020F0502020204030204" pitchFamily="34" charset="0"/>
              </a:rPr>
              <a:t>SAMHSA (Substance Abuse and Mental Health Services Administration)</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0">
              <a:spcBef>
                <a:spcPts val="0"/>
              </a:spcBef>
              <a:spcAft>
                <a:spcPts val="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Resources for Families Coping with Mental and Substance Use Disorders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0">
              <a:spcBef>
                <a:spcPts val="0"/>
              </a:spcBef>
              <a:spcAft>
                <a:spcPts val="0"/>
              </a:spcAft>
              <a:buNone/>
            </a:pPr>
            <a:r>
              <a:rPr lang="en-US" sz="1200" b="1" u="sng" dirty="0">
                <a:effectLst/>
                <a:latin typeface="Calibri" panose="020F0502020204030204" pitchFamily="34" charset="0"/>
                <a:ea typeface="Calibri" panose="020F0502020204030204" pitchFamily="34" charset="0"/>
                <a:cs typeface="Times New Roman" panose="02020603050405020304" pitchFamily="18" charset="0"/>
                <a:hlinkClick r:id="rId18"/>
              </a:rPr>
              <a:t>https://www.samhsa.gov/families</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r>
              <a:rPr lang="en-US" sz="7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730215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icture containing text, screenshot, font, logo&#10;&#10;Description automatically generated">
            <a:extLst>
              <a:ext uri="{FF2B5EF4-FFF2-40B4-BE49-F238E27FC236}">
                <a16:creationId xmlns:a16="http://schemas.microsoft.com/office/drawing/2014/main" id="{13AA3921-5A77-8036-131A-9591F237BE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4725" y="321013"/>
            <a:ext cx="6240986" cy="6360242"/>
          </a:xfrm>
          <a:prstGeom prst="rect">
            <a:avLst/>
          </a:prstGeom>
        </p:spPr>
      </p:pic>
    </p:spTree>
    <p:extLst>
      <p:ext uri="{BB962C8B-B14F-4D97-AF65-F5344CB8AC3E}">
        <p14:creationId xmlns:p14="http://schemas.microsoft.com/office/powerpoint/2010/main" val="2183537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FA1AAC-C1ED-4F77-BFA4-BE80FC0A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0116A82-1FF6-4E76-A1FD-B717D0A87821}"/>
              </a:ext>
            </a:extLst>
          </p:cNvPr>
          <p:cNvSpPr txBox="1"/>
          <p:nvPr/>
        </p:nvSpPr>
        <p:spPr>
          <a:xfrm>
            <a:off x="1388210" y="677333"/>
            <a:ext cx="9654076" cy="4684888"/>
          </a:xfrm>
          <a:prstGeom prst="rect">
            <a:avLst/>
          </a:prstGeom>
        </p:spPr>
        <p:txBody>
          <a:bodyPr vert="horz" lIns="91440" tIns="45720" rIns="91440" bIns="45720" rtlCol="0" anchor="ctr">
            <a:normAutofit lnSpcReduction="10000"/>
          </a:bodyPr>
          <a:lstStyle/>
          <a:p>
            <a:pPr marL="228600" marR="0" algn="ctr">
              <a:lnSpc>
                <a:spcPct val="90000"/>
              </a:lnSpc>
              <a:spcBef>
                <a:spcPts val="0"/>
              </a:spcBef>
              <a:spcAft>
                <a:spcPts val="0"/>
              </a:spcAft>
            </a:pPr>
            <a:r>
              <a:rPr lang="en-US" sz="3200" b="1" dirty="0">
                <a:latin typeface="Abadi Extra Light" panose="020B0204020104020204" pitchFamily="34" charset="0"/>
              </a:rPr>
              <a:t>“I have come to believe that caring for myself is not self-indulgent. Caring for myself is an act of survival.” </a:t>
            </a:r>
          </a:p>
          <a:p>
            <a:pPr marL="228600" marR="0" algn="ctr">
              <a:lnSpc>
                <a:spcPct val="90000"/>
              </a:lnSpc>
              <a:spcBef>
                <a:spcPts val="0"/>
              </a:spcBef>
              <a:spcAft>
                <a:spcPts val="0"/>
              </a:spcAft>
            </a:pPr>
            <a:r>
              <a:rPr lang="en-US" sz="3200" b="1" dirty="0">
                <a:latin typeface="Abadi Extra Light" panose="020B0204020104020204" pitchFamily="34" charset="0"/>
              </a:rPr>
              <a:t>– Audre Lorde</a:t>
            </a:r>
          </a:p>
          <a:p>
            <a:pPr marL="228600" marR="0" algn="ctr">
              <a:lnSpc>
                <a:spcPct val="90000"/>
              </a:lnSpc>
              <a:spcBef>
                <a:spcPts val="0"/>
              </a:spcBef>
              <a:spcAft>
                <a:spcPts val="0"/>
              </a:spcAft>
            </a:pPr>
            <a:endParaRPr lang="en-US" sz="3200" b="1" i="1" dirty="0">
              <a:latin typeface="Abadi Extra Light" panose="020B0204020104020204" pitchFamily="34" charset="0"/>
            </a:endParaRPr>
          </a:p>
          <a:p>
            <a:pPr marL="228600" marR="0" algn="ctr">
              <a:lnSpc>
                <a:spcPct val="90000"/>
              </a:lnSpc>
              <a:spcBef>
                <a:spcPts val="0"/>
              </a:spcBef>
              <a:spcAft>
                <a:spcPts val="0"/>
              </a:spcAft>
            </a:pPr>
            <a:r>
              <a:rPr lang="en-US" sz="1600" i="1" dirty="0"/>
              <a:t>___________________________________</a:t>
            </a:r>
          </a:p>
          <a:p>
            <a:pPr marL="228600" marR="0">
              <a:lnSpc>
                <a:spcPct val="90000"/>
              </a:lnSpc>
              <a:spcBef>
                <a:spcPts val="0"/>
              </a:spcBef>
              <a:spcAft>
                <a:spcPts val="0"/>
              </a:spcAft>
            </a:pPr>
            <a:endParaRPr lang="en-US" sz="1600" i="1" dirty="0"/>
          </a:p>
          <a:p>
            <a:pPr marL="228600" marR="0">
              <a:lnSpc>
                <a:spcPct val="90000"/>
              </a:lnSpc>
              <a:spcBef>
                <a:spcPts val="0"/>
              </a:spcBef>
              <a:spcAft>
                <a:spcPts val="0"/>
              </a:spcAft>
            </a:pPr>
            <a:endParaRPr lang="en-US" sz="900" i="1" dirty="0">
              <a:effectLst/>
            </a:endParaRPr>
          </a:p>
          <a:p>
            <a:pPr marR="0" algn="ctr">
              <a:lnSpc>
                <a:spcPct val="90000"/>
              </a:lnSpc>
              <a:spcBef>
                <a:spcPts val="200"/>
              </a:spcBef>
              <a:spcAft>
                <a:spcPts val="0"/>
              </a:spcAft>
            </a:pPr>
            <a:r>
              <a:rPr lang="en-US" sz="2600" b="1" dirty="0">
                <a:effectLst/>
              </a:rPr>
              <a:t>The Complexities of Addiction – </a:t>
            </a:r>
          </a:p>
          <a:p>
            <a:pPr marR="0" algn="ctr">
              <a:lnSpc>
                <a:spcPct val="90000"/>
              </a:lnSpc>
              <a:spcBef>
                <a:spcPts val="200"/>
              </a:spcBef>
              <a:spcAft>
                <a:spcPts val="0"/>
              </a:spcAft>
            </a:pPr>
            <a:r>
              <a:rPr lang="en-US" sz="2600" b="1" dirty="0">
                <a:effectLst/>
              </a:rPr>
              <a:t>Implications for Foster Care and Adoption Constellation Members</a:t>
            </a:r>
          </a:p>
          <a:p>
            <a:pPr marR="0" algn="ctr">
              <a:lnSpc>
                <a:spcPct val="90000"/>
              </a:lnSpc>
              <a:spcBef>
                <a:spcPts val="200"/>
              </a:spcBef>
              <a:spcAft>
                <a:spcPts val="0"/>
              </a:spcAft>
            </a:pPr>
            <a:r>
              <a:rPr lang="en-US" sz="2600" b="1" dirty="0">
                <a:effectLst/>
              </a:rPr>
              <a:t>	</a:t>
            </a:r>
          </a:p>
          <a:p>
            <a:pPr marR="0" algn="ctr">
              <a:lnSpc>
                <a:spcPct val="90000"/>
              </a:lnSpc>
              <a:spcBef>
                <a:spcPts val="200"/>
              </a:spcBef>
              <a:spcAft>
                <a:spcPts val="0"/>
              </a:spcAft>
            </a:pPr>
            <a:r>
              <a:rPr lang="en-US" sz="1600" b="1" dirty="0">
                <a:effectLst/>
              </a:rPr>
              <a:t>	</a:t>
            </a:r>
          </a:p>
          <a:p>
            <a:pPr algn="ctr">
              <a:lnSpc>
                <a:spcPct val="90000"/>
              </a:lnSpc>
            </a:pPr>
            <a:r>
              <a:rPr lang="en-US" sz="1600" b="1" dirty="0">
                <a:effectLst/>
              </a:rPr>
              <a:t>David B Bohl, MA, CSAC, MAC </a:t>
            </a:r>
            <a:endParaRPr lang="en-US" sz="1600" b="1" dirty="0"/>
          </a:p>
          <a:p>
            <a:pPr algn="ctr">
              <a:lnSpc>
                <a:spcPct val="90000"/>
              </a:lnSpc>
            </a:pPr>
            <a:r>
              <a:rPr lang="en-US" sz="1600" b="1" dirty="0">
                <a:effectLst/>
                <a:hlinkClick r:id="rId2"/>
              </a:rPr>
              <a:t>David@DavidBBohl.com</a:t>
            </a:r>
            <a:endParaRPr lang="en-US" sz="1600" b="1" dirty="0">
              <a:effectLst/>
            </a:endParaRPr>
          </a:p>
          <a:p>
            <a:pPr algn="ctr">
              <a:lnSpc>
                <a:spcPct val="90000"/>
              </a:lnSpc>
            </a:pPr>
            <a:endParaRPr lang="en-US" sz="1600" b="1" dirty="0">
              <a:effectLst/>
            </a:endParaRPr>
          </a:p>
          <a:p>
            <a:pPr algn="ctr">
              <a:lnSpc>
                <a:spcPct val="90000"/>
              </a:lnSpc>
            </a:pPr>
            <a:r>
              <a:rPr lang="en-US" sz="1600" b="1" dirty="0">
                <a:effectLst/>
                <a:hlinkClick r:id="rId3"/>
              </a:rPr>
              <a:t>https://davidbbohl.com/</a:t>
            </a:r>
            <a:endParaRPr lang="en-US" sz="1600" b="1" dirty="0"/>
          </a:p>
          <a:p>
            <a:pPr algn="ctr">
              <a:lnSpc>
                <a:spcPct val="90000"/>
              </a:lnSpc>
            </a:pPr>
            <a:r>
              <a:rPr lang="en-US" sz="1600" b="1" dirty="0">
                <a:effectLst/>
                <a:hlinkClick r:id="rId4"/>
              </a:rPr>
              <a:t>http://beaconconfidential.com/</a:t>
            </a:r>
            <a:endParaRPr lang="en-US" sz="1600" b="1" dirty="0">
              <a:effectLst/>
            </a:endParaRPr>
          </a:p>
          <a:p>
            <a:pPr marL="228600" marR="0">
              <a:lnSpc>
                <a:spcPct val="90000"/>
              </a:lnSpc>
              <a:spcBef>
                <a:spcPts val="0"/>
              </a:spcBef>
              <a:spcAft>
                <a:spcPts val="0"/>
              </a:spcAft>
            </a:pPr>
            <a:endParaRPr lang="en-US" sz="1600" i="1" dirty="0">
              <a:effectLst/>
            </a:endParaRPr>
          </a:p>
          <a:p>
            <a:pPr indent="-228600">
              <a:lnSpc>
                <a:spcPct val="90000"/>
              </a:lnSpc>
              <a:buFont typeface="Arial" panose="020B0604020202020204" pitchFamily="34" charset="0"/>
              <a:buChar char="•"/>
            </a:pPr>
            <a:endParaRPr lang="en-US" sz="1600" b="1" dirty="0">
              <a:effectLst/>
            </a:endParaRPr>
          </a:p>
          <a:p>
            <a:pPr indent="-228600">
              <a:lnSpc>
                <a:spcPct val="90000"/>
              </a:lnSpc>
              <a:buFont typeface="Arial" panose="020B0604020202020204" pitchFamily="34" charset="0"/>
              <a:buChar char="•"/>
            </a:pPr>
            <a:endParaRPr lang="en-US" sz="1600" dirty="0">
              <a:effectLst/>
            </a:endParaRPr>
          </a:p>
        </p:txBody>
      </p:sp>
      <p:pic>
        <p:nvPicPr>
          <p:cNvPr id="4" name="Picture 3">
            <a:extLst>
              <a:ext uri="{FF2B5EF4-FFF2-40B4-BE49-F238E27FC236}">
                <a16:creationId xmlns:a16="http://schemas.microsoft.com/office/drawing/2014/main" id="{E58BAF98-D20D-4390-A047-F6A7490139D9}"/>
              </a:ext>
            </a:extLst>
          </p:cNvPr>
          <p:cNvPicPr>
            <a:picLocks noChangeAspect="1"/>
          </p:cNvPicPr>
          <p:nvPr/>
        </p:nvPicPr>
        <p:blipFill>
          <a:blip r:embed="rId5"/>
          <a:stretch>
            <a:fillRect/>
          </a:stretch>
        </p:blipFill>
        <p:spPr>
          <a:xfrm>
            <a:off x="7753533" y="3768050"/>
            <a:ext cx="1371719" cy="1408298"/>
          </a:xfrm>
          <a:prstGeom prst="rect">
            <a:avLst/>
          </a:prstGeom>
        </p:spPr>
      </p:pic>
    </p:spTree>
    <p:extLst>
      <p:ext uri="{BB962C8B-B14F-4D97-AF65-F5344CB8AC3E}">
        <p14:creationId xmlns:p14="http://schemas.microsoft.com/office/powerpoint/2010/main" val="769494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40E79AB4-B80C-A3A7-C8AC-1066D860EB64}"/>
              </a:ext>
            </a:extLst>
          </p:cNvPr>
          <p:cNvSpPr>
            <a:spLocks noGrp="1"/>
          </p:cNvSpPr>
          <p:nvPr>
            <p:ph type="title"/>
          </p:nvPr>
        </p:nvSpPr>
        <p:spPr>
          <a:xfrm>
            <a:off x="1376517" y="256244"/>
            <a:ext cx="10199398" cy="1335903"/>
          </a:xfrm>
        </p:spPr>
        <p:txBody>
          <a:bodyPr>
            <a:noAutofit/>
          </a:bodyPr>
          <a:lstStyle/>
          <a:p>
            <a:pPr algn="ctr"/>
            <a:r>
              <a:rPr lang="en-US" b="1" dirty="0">
                <a:solidFill>
                  <a:srgbClr val="0070C0"/>
                </a:solidFill>
              </a:rPr>
              <a:t>Relative Caregiver Stress</a:t>
            </a:r>
          </a:p>
        </p:txBody>
      </p:sp>
      <p:sp>
        <p:nvSpPr>
          <p:cNvPr id="3" name="Content Placeholder 2">
            <a:extLst>
              <a:ext uri="{FF2B5EF4-FFF2-40B4-BE49-F238E27FC236}">
                <a16:creationId xmlns:a16="http://schemas.microsoft.com/office/drawing/2014/main" id="{5EDA1DC0-AE00-835F-4B42-5FF1CED2ABBB}"/>
              </a:ext>
            </a:extLst>
          </p:cNvPr>
          <p:cNvSpPr>
            <a:spLocks noGrp="1"/>
          </p:cNvSpPr>
          <p:nvPr>
            <p:ph idx="1"/>
          </p:nvPr>
        </p:nvSpPr>
        <p:spPr>
          <a:xfrm>
            <a:off x="1376517" y="1799617"/>
            <a:ext cx="9693560" cy="4941651"/>
          </a:xfrm>
        </p:spPr>
        <p:txBody>
          <a:bodyPr anchor="t">
            <a:normAutofit/>
          </a:bodyPr>
          <a:lstStyle/>
          <a:p>
            <a:pPr algn="ctr">
              <a:lnSpc>
                <a:spcPct val="107000"/>
              </a:lnSpc>
              <a:spcBef>
                <a:spcPts val="0"/>
              </a:spcBef>
            </a:pPr>
            <a:r>
              <a:rPr lang="en-US" sz="1600" b="1" dirty="0">
                <a:latin typeface="Calibri" panose="020F0502020204030204" pitchFamily="34" charset="0"/>
                <a:ea typeface="Calibri" panose="020F0502020204030204" pitchFamily="34" charset="0"/>
                <a:cs typeface="Calibri" panose="020F0502020204030204" pitchFamily="34" charset="0"/>
              </a:rPr>
              <a:t>C</a:t>
            </a:r>
            <a:r>
              <a:rPr lang="en-US" sz="1600" b="1" dirty="0">
                <a:effectLst/>
                <a:latin typeface="Calibri" panose="020F0502020204030204" pitchFamily="34" charset="0"/>
                <a:ea typeface="Calibri" panose="020F0502020204030204" pitchFamily="34" charset="0"/>
                <a:cs typeface="Calibri" panose="020F0502020204030204" pitchFamily="34" charset="0"/>
              </a:rPr>
              <a:t>onfusion</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0"/>
              </a:spcBef>
            </a:pPr>
            <a:r>
              <a:rPr lang="en-US" sz="1600" b="1" dirty="0">
                <a:effectLst/>
                <a:latin typeface="Calibri" panose="020F0502020204030204" pitchFamily="34" charset="0"/>
                <a:ea typeface="Calibri" panose="020F0502020204030204" pitchFamily="34" charset="0"/>
                <a:cs typeface="Times New Roman" panose="02020603050405020304" pitchFamily="18" charset="0"/>
              </a:rPr>
              <a:t>M</a:t>
            </a:r>
            <a:r>
              <a:rPr lang="en-US" sz="1600" b="1" dirty="0">
                <a:effectLst/>
                <a:latin typeface="Calibri" panose="020F0502020204030204" pitchFamily="34" charset="0"/>
                <a:ea typeface="Calibri" panose="020F0502020204030204" pitchFamily="34" charset="0"/>
                <a:cs typeface="Calibri" panose="020F0502020204030204" pitchFamily="34" charset="0"/>
              </a:rPr>
              <a:t>isunderstanding</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0"/>
              </a:spcBef>
            </a:pPr>
            <a:r>
              <a:rPr lang="en-US" sz="1600" b="1" dirty="0">
                <a:latin typeface="Calibri" panose="020F0502020204030204" pitchFamily="34" charset="0"/>
                <a:ea typeface="Calibri" panose="020F0502020204030204" pitchFamily="34" charset="0"/>
                <a:cs typeface="Calibri" panose="020F0502020204030204" pitchFamily="34" charset="0"/>
              </a:rPr>
              <a:t>W</a:t>
            </a:r>
            <a:r>
              <a:rPr lang="en-US" sz="1600" b="1" dirty="0">
                <a:effectLst/>
                <a:latin typeface="Calibri" panose="020F0502020204030204" pitchFamily="34" charset="0"/>
                <a:ea typeface="Calibri" panose="020F0502020204030204" pitchFamily="34" charset="0"/>
                <a:cs typeface="Calibri" panose="020F0502020204030204" pitchFamily="34" charset="0"/>
              </a:rPr>
              <a:t>orry</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0"/>
              </a:spcBef>
            </a:pPr>
            <a:r>
              <a:rPr lang="en-US" sz="1600" b="1" dirty="0">
                <a:latin typeface="Calibri" panose="020F0502020204030204" pitchFamily="34" charset="0"/>
                <a:ea typeface="Calibri" panose="020F0502020204030204" pitchFamily="34" charset="0"/>
                <a:cs typeface="Calibri" panose="020F0502020204030204" pitchFamily="34" charset="0"/>
              </a:rPr>
              <a:t>A</a:t>
            </a:r>
            <a:r>
              <a:rPr lang="en-US" sz="1600" b="1" dirty="0">
                <a:effectLst/>
                <a:latin typeface="Calibri" panose="020F0502020204030204" pitchFamily="34" charset="0"/>
                <a:ea typeface="Calibri" panose="020F0502020204030204" pitchFamily="34" charset="0"/>
                <a:cs typeface="Calibri" panose="020F0502020204030204" pitchFamily="34" charset="0"/>
              </a:rPr>
              <a:t>nger</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0"/>
              </a:spcBef>
            </a:pPr>
            <a:r>
              <a:rPr lang="en-US" sz="1600" b="1" dirty="0">
                <a:latin typeface="Calibri" panose="020F0502020204030204" pitchFamily="34" charset="0"/>
                <a:ea typeface="Calibri" panose="020F0502020204030204" pitchFamily="34" charset="0"/>
                <a:cs typeface="Calibri" panose="020F0502020204030204" pitchFamily="34" charset="0"/>
              </a:rPr>
              <a:t>D</a:t>
            </a:r>
            <a:r>
              <a:rPr lang="en-US" sz="1600" b="1" dirty="0">
                <a:effectLst/>
                <a:latin typeface="Calibri" panose="020F0502020204030204" pitchFamily="34" charset="0"/>
                <a:ea typeface="Calibri" panose="020F0502020204030204" pitchFamily="34" charset="0"/>
                <a:cs typeface="Calibri" panose="020F0502020204030204" pitchFamily="34" charset="0"/>
              </a:rPr>
              <a:t>epression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0"/>
              </a:spcBef>
            </a:pPr>
            <a:r>
              <a:rPr lang="en-US" sz="1600" b="1" dirty="0">
                <a:latin typeface="Calibri" panose="020F0502020204030204" pitchFamily="34" charset="0"/>
                <a:ea typeface="Calibri" panose="020F0502020204030204" pitchFamily="34" charset="0"/>
                <a:cs typeface="Calibri" panose="020F0502020204030204" pitchFamily="34" charset="0"/>
              </a:rPr>
              <a:t>S</a:t>
            </a:r>
            <a:r>
              <a:rPr lang="en-US" sz="1600" b="1" dirty="0">
                <a:effectLst/>
                <a:latin typeface="Calibri" panose="020F0502020204030204" pitchFamily="34" charset="0"/>
                <a:ea typeface="Calibri" panose="020F0502020204030204" pitchFamily="34" charset="0"/>
                <a:cs typeface="Calibri" panose="020F0502020204030204" pitchFamily="34" charset="0"/>
              </a:rPr>
              <a:t>hame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0"/>
              </a:spcBef>
            </a:pPr>
            <a:r>
              <a:rPr lang="en-US" sz="1600" b="1" dirty="0">
                <a:latin typeface="Calibri" panose="020F0502020204030204" pitchFamily="34" charset="0"/>
                <a:ea typeface="Calibri" panose="020F0502020204030204" pitchFamily="34" charset="0"/>
                <a:cs typeface="Calibri" panose="020F0502020204030204" pitchFamily="34" charset="0"/>
              </a:rPr>
              <a:t>G</a:t>
            </a:r>
            <a:r>
              <a:rPr lang="en-US" sz="1600" b="1" dirty="0">
                <a:effectLst/>
                <a:latin typeface="Calibri" panose="020F0502020204030204" pitchFamily="34" charset="0"/>
                <a:ea typeface="Calibri" panose="020F0502020204030204" pitchFamily="34" charset="0"/>
                <a:cs typeface="Calibri" panose="020F0502020204030204" pitchFamily="34" charset="0"/>
              </a:rPr>
              <a:t>uilt</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0"/>
              </a:spcBef>
            </a:pPr>
            <a:r>
              <a:rPr lang="en-US" sz="1600" b="1" dirty="0">
                <a:latin typeface="Calibri" panose="020F0502020204030204" pitchFamily="34" charset="0"/>
                <a:ea typeface="Calibri" panose="020F0502020204030204" pitchFamily="34" charset="0"/>
                <a:cs typeface="Calibri" panose="020F0502020204030204" pitchFamily="34" charset="0"/>
              </a:rPr>
              <a:t>A</a:t>
            </a:r>
            <a:r>
              <a:rPr lang="en-US" sz="1600" b="1" dirty="0">
                <a:effectLst/>
                <a:latin typeface="Calibri" panose="020F0502020204030204" pitchFamily="34" charset="0"/>
                <a:ea typeface="Calibri" panose="020F0502020204030204" pitchFamily="34" charset="0"/>
                <a:cs typeface="Calibri" panose="020F0502020204030204" pitchFamily="34" charset="0"/>
              </a:rPr>
              <a:t>nxiety</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0"/>
              </a:spcBef>
            </a:pPr>
            <a:r>
              <a:rPr lang="en-US" sz="1600" b="1" dirty="0">
                <a:latin typeface="Calibri" panose="020F0502020204030204" pitchFamily="34" charset="0"/>
                <a:ea typeface="Calibri" panose="020F0502020204030204" pitchFamily="34" charset="0"/>
                <a:cs typeface="Calibri" panose="020F0502020204030204" pitchFamily="34" charset="0"/>
              </a:rPr>
              <a:t>B</a:t>
            </a:r>
            <a:r>
              <a:rPr lang="en-US" sz="1600" b="1" dirty="0">
                <a:effectLst/>
                <a:latin typeface="Calibri" panose="020F0502020204030204" pitchFamily="34" charset="0"/>
                <a:ea typeface="Calibri" panose="020F0502020204030204" pitchFamily="34" charset="0"/>
                <a:cs typeface="Calibri" panose="020F0502020204030204" pitchFamily="34" charset="0"/>
              </a:rPr>
              <a:t>ehavioral problems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1600" b="1" dirty="0">
                <a:effectLst/>
                <a:latin typeface="Calibri" panose="020F0502020204030204" pitchFamily="34" charset="0"/>
                <a:ea typeface="Calibri" panose="020F0502020204030204" pitchFamily="34" charset="0"/>
                <a:cs typeface="Calibri" panose="020F0502020204030204" pitchFamily="34" charset="0"/>
              </a:rPr>
              <a:t>	</a:t>
            </a:r>
          </a:p>
          <a:p>
            <a:pPr marR="0" algn="ctr">
              <a:lnSpc>
                <a:spcPct val="107000"/>
              </a:lnSpc>
              <a:spcBef>
                <a:spcPts val="0"/>
              </a:spcBef>
              <a:spcAft>
                <a:spcPts val="0"/>
              </a:spcAft>
            </a:pPr>
            <a:r>
              <a:rPr lang="en-US" sz="1600" b="1" dirty="0">
                <a:latin typeface="Calibri" panose="020F0502020204030204" pitchFamily="34" charset="0"/>
                <a:ea typeface="Calibri" panose="020F0502020204030204" pitchFamily="34" charset="0"/>
                <a:cs typeface="Calibri" panose="020F0502020204030204" pitchFamily="34" charset="0"/>
              </a:rPr>
              <a:t>Financial pressure</a:t>
            </a:r>
          </a:p>
          <a:p>
            <a:pPr marR="0" algn="ctr">
              <a:lnSpc>
                <a:spcPct val="107000"/>
              </a:lnSpc>
              <a:spcBef>
                <a:spcPts val="0"/>
              </a:spcBef>
              <a:spcAft>
                <a:spcPts val="0"/>
              </a:spcAft>
            </a:pPr>
            <a:r>
              <a:rPr lang="en-US" sz="1600" b="1" dirty="0">
                <a:latin typeface="Calibri" panose="020F0502020204030204" pitchFamily="34" charset="0"/>
                <a:ea typeface="Calibri" panose="020F0502020204030204" pitchFamily="34" charset="0"/>
                <a:cs typeface="Calibri" panose="020F0502020204030204" pitchFamily="34" charset="0"/>
              </a:rPr>
              <a:t>Health-related issues</a:t>
            </a:r>
          </a:p>
          <a:p>
            <a:pPr marR="0" algn="ctr">
              <a:lnSpc>
                <a:spcPct val="107000"/>
              </a:lnSpc>
              <a:spcBef>
                <a:spcPts val="0"/>
              </a:spcBef>
              <a:spcAft>
                <a:spcPts val="0"/>
              </a:spcAft>
            </a:pPr>
            <a:r>
              <a:rPr lang="en-US" sz="1600" b="1" dirty="0">
                <a:latin typeface="Calibri" panose="020F0502020204030204" pitchFamily="34" charset="0"/>
                <a:ea typeface="Calibri" panose="020F0502020204030204" pitchFamily="34" charset="0"/>
                <a:cs typeface="Calibri" panose="020F0502020204030204" pitchFamily="34" charset="0"/>
              </a:rPr>
              <a:t>Housing challenges</a:t>
            </a:r>
          </a:p>
          <a:p>
            <a:pPr marR="0" algn="ctr">
              <a:lnSpc>
                <a:spcPct val="107000"/>
              </a:lnSpc>
              <a:spcBef>
                <a:spcPts val="0"/>
              </a:spcBef>
              <a:spcAft>
                <a:spcPts val="0"/>
              </a:spcAft>
            </a:pPr>
            <a:r>
              <a:rPr lang="en-US" sz="1600" b="1" dirty="0">
                <a:latin typeface="Calibri" panose="020F0502020204030204" pitchFamily="34" charset="0"/>
                <a:ea typeface="Calibri" panose="020F0502020204030204" pitchFamily="34" charset="0"/>
                <a:cs typeface="Calibri" panose="020F0502020204030204" pitchFamily="34" charset="0"/>
              </a:rPr>
              <a:t>Education concerns</a:t>
            </a:r>
          </a:p>
          <a:p>
            <a:pPr marR="0" algn="ctr">
              <a:lnSpc>
                <a:spcPct val="107000"/>
              </a:lnSpc>
              <a:spcBef>
                <a:spcPts val="0"/>
              </a:spcBef>
              <a:spcAft>
                <a:spcPts val="0"/>
              </a:spcAft>
            </a:pPr>
            <a:r>
              <a:rPr lang="en-US" sz="1600" b="1" dirty="0">
                <a:latin typeface="Calibri" panose="020F0502020204030204" pitchFamily="34" charset="0"/>
                <a:ea typeface="Calibri" panose="020F0502020204030204" pitchFamily="34" charset="0"/>
                <a:cs typeface="Calibri" panose="020F0502020204030204" pitchFamily="34" charset="0"/>
              </a:rPr>
              <a:t>Work issues</a:t>
            </a:r>
          </a:p>
          <a:p>
            <a:pPr marR="0" algn="ctr">
              <a:lnSpc>
                <a:spcPct val="107000"/>
              </a:lnSpc>
              <a:spcBef>
                <a:spcPts val="0"/>
              </a:spcBef>
              <a:spcAft>
                <a:spcPts val="0"/>
              </a:spcAft>
            </a:pPr>
            <a:r>
              <a:rPr lang="en-US" sz="1600" b="1" dirty="0">
                <a:latin typeface="Calibri" panose="020F0502020204030204" pitchFamily="34" charset="0"/>
                <a:ea typeface="Calibri" panose="020F0502020204030204" pitchFamily="34" charset="0"/>
                <a:cs typeface="Calibri" panose="020F0502020204030204" pitchFamily="34" charset="0"/>
              </a:rPr>
              <a:t>Resentment at being put in the position to have to sacrifice and take care of children they did not plan to be raising.</a:t>
            </a:r>
          </a:p>
          <a:p>
            <a:endParaRPr lang="en-US" b="1" dirty="0">
              <a:solidFill>
                <a:schemeClr val="tx2"/>
              </a:solidFill>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416074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700169F-4560-F79C-1E68-BE8997AA5EE6}"/>
              </a:ext>
            </a:extLst>
          </p:cNvPr>
          <p:cNvSpPr>
            <a:spLocks noGrp="1"/>
          </p:cNvSpPr>
          <p:nvPr>
            <p:ph type="title"/>
          </p:nvPr>
        </p:nvSpPr>
        <p:spPr>
          <a:xfrm>
            <a:off x="651511" y="294538"/>
            <a:ext cx="10616040" cy="1033669"/>
          </a:xfrm>
        </p:spPr>
        <p:txBody>
          <a:bodyPr>
            <a:normAutofit fontScale="90000"/>
          </a:bodyPr>
          <a:lstStyle/>
          <a:p>
            <a:pPr algn="ctr"/>
            <a:r>
              <a:rPr lang="en-US" sz="4000" dirty="0">
                <a:solidFill>
                  <a:schemeClr val="bg1"/>
                </a:solidFill>
                <a:latin typeface="Calibri" panose="020F0502020204030204" pitchFamily="34" charset="0"/>
                <a:ea typeface="Calibri" panose="020F0502020204030204" pitchFamily="34" charset="0"/>
              </a:rPr>
              <a:t>S</a:t>
            </a:r>
            <a:r>
              <a:rPr lang="en-US" sz="4000" dirty="0">
                <a:solidFill>
                  <a:schemeClr val="bg1"/>
                </a:solidFill>
                <a:effectLst/>
                <a:latin typeface="Calibri" panose="020F0502020204030204" pitchFamily="34" charset="0"/>
                <a:ea typeface="Calibri" panose="020F0502020204030204" pitchFamily="34" charset="0"/>
              </a:rPr>
              <a:t>ubstance use and addiction impact families</a:t>
            </a:r>
            <a:br>
              <a:rPr lang="en-US" sz="4000" dirty="0">
                <a:solidFill>
                  <a:schemeClr val="bg1"/>
                </a:solidFill>
                <a:effectLst/>
                <a:latin typeface="Calibri" panose="020F0502020204030204" pitchFamily="34" charset="0"/>
                <a:ea typeface="Calibri" panose="020F0502020204030204" pitchFamily="34" charset="0"/>
              </a:rPr>
            </a:br>
            <a:r>
              <a:rPr lang="en-US" sz="4000" dirty="0">
                <a:solidFill>
                  <a:schemeClr val="bg1"/>
                </a:solidFill>
                <a:effectLst/>
                <a:latin typeface="Calibri" panose="020F0502020204030204" pitchFamily="34" charset="0"/>
                <a:ea typeface="Calibri" panose="020F0502020204030204" pitchFamily="34" charset="0"/>
              </a:rPr>
              <a:t> in different ways</a:t>
            </a:r>
            <a:endParaRPr lang="en-US" sz="4000" b="1" dirty="0">
              <a:solidFill>
                <a:schemeClr val="bg1"/>
              </a:solidFill>
            </a:endParaRPr>
          </a:p>
        </p:txBody>
      </p:sp>
      <p:sp>
        <p:nvSpPr>
          <p:cNvPr id="3" name="Content Placeholder 2">
            <a:extLst>
              <a:ext uri="{FF2B5EF4-FFF2-40B4-BE49-F238E27FC236}">
                <a16:creationId xmlns:a16="http://schemas.microsoft.com/office/drawing/2014/main" id="{F8279BF4-0071-011B-C165-8A727536A5F6}"/>
              </a:ext>
            </a:extLst>
          </p:cNvPr>
          <p:cNvSpPr>
            <a:spLocks noGrp="1"/>
          </p:cNvSpPr>
          <p:nvPr>
            <p:ph idx="1"/>
          </p:nvPr>
        </p:nvSpPr>
        <p:spPr>
          <a:xfrm>
            <a:off x="1371599" y="1780162"/>
            <a:ext cx="9724031" cy="5145932"/>
          </a:xfrm>
        </p:spPr>
        <p:txBody>
          <a:bodyPr anchor="ctr">
            <a:normAutofit/>
          </a:bodyPr>
          <a:lstStyle/>
          <a:p>
            <a:pPr marL="0" marR="0" lvl="0" indent="0">
              <a:lnSpc>
                <a:spcPct val="107000"/>
              </a:lnSpc>
              <a:spcBef>
                <a:spcPts val="0"/>
              </a:spcBef>
              <a:spcAft>
                <a:spcPts val="0"/>
              </a:spcAft>
              <a:buNone/>
            </a:pPr>
            <a:r>
              <a:rPr lang="en-US" sz="2400" b="1"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Children:</a:t>
            </a:r>
          </a:p>
          <a:p>
            <a:pPr>
              <a:lnSpc>
                <a:spcPct val="107000"/>
              </a:lnSpc>
              <a:spcBef>
                <a:spcPts val="0"/>
              </a:spcBef>
            </a:pPr>
            <a:r>
              <a:rPr lang="en-US" sz="2000" dirty="0">
                <a:latin typeface="Calibri" panose="020F0502020204030204" pitchFamily="34" charset="0"/>
                <a:ea typeface="Calibri" panose="020F0502020204030204" pitchFamily="34" charset="0"/>
                <a:cs typeface="Calibri" panose="020F0502020204030204" pitchFamily="34" charset="0"/>
              </a:rPr>
              <a:t>R</a:t>
            </a:r>
            <a:r>
              <a:rPr lang="en-US" sz="2000" dirty="0">
                <a:effectLst/>
                <a:latin typeface="Calibri" panose="020F0502020204030204" pitchFamily="34" charset="0"/>
                <a:ea typeface="Calibri" panose="020F0502020204030204" pitchFamily="34" charset="0"/>
                <a:cs typeface="Calibri" panose="020F0502020204030204" pitchFamily="34" charset="0"/>
              </a:rPr>
              <a:t>isk for anxiety, depression, and behavior and cognitive difficulties. </a:t>
            </a:r>
          </a:p>
          <a:p>
            <a:pPr>
              <a:lnSpc>
                <a:spcPct val="107000"/>
              </a:lnSpc>
              <a:spcBef>
                <a:spcPts val="0"/>
              </a:spcBef>
            </a:pPr>
            <a:r>
              <a:rPr lang="en-US" sz="2000" dirty="0">
                <a:latin typeface="Calibri" panose="020F0502020204030204" pitchFamily="34" charset="0"/>
                <a:ea typeface="Calibri" panose="020F0502020204030204" pitchFamily="34" charset="0"/>
                <a:cs typeface="Times New Roman" panose="02020603050405020304" pitchFamily="18" charset="0"/>
              </a:rPr>
              <a:t>H</a:t>
            </a:r>
            <a:r>
              <a:rPr lang="en-US" sz="2000" dirty="0">
                <a:effectLst/>
                <a:latin typeface="Calibri" panose="020F0502020204030204" pitchFamily="34" charset="0"/>
                <a:ea typeface="Calibri" panose="020F0502020204030204" pitchFamily="34" charset="0"/>
                <a:cs typeface="Calibri" panose="020F0502020204030204" pitchFamily="34" charset="0"/>
              </a:rPr>
              <a:t>igher risk of experiencing Adverse </a:t>
            </a:r>
            <a:r>
              <a:rPr lang="en-US" sz="2000" dirty="0">
                <a:latin typeface="Calibri" panose="020F0502020204030204" pitchFamily="34" charset="0"/>
                <a:ea typeface="Calibri" panose="020F0502020204030204" pitchFamily="34" charset="0"/>
                <a:cs typeface="Calibri" panose="020F0502020204030204" pitchFamily="34" charset="0"/>
              </a:rPr>
              <a:t>C</a:t>
            </a:r>
            <a:r>
              <a:rPr lang="en-US" sz="2000" dirty="0">
                <a:effectLst/>
                <a:latin typeface="Calibri" panose="020F0502020204030204" pitchFamily="34" charset="0"/>
                <a:ea typeface="Calibri" panose="020F0502020204030204" pitchFamily="34" charset="0"/>
                <a:cs typeface="Calibri" panose="020F0502020204030204" pitchFamily="34" charset="0"/>
              </a:rPr>
              <a:t>hildhood </a:t>
            </a:r>
            <a:r>
              <a:rPr lang="en-US" sz="2000" dirty="0">
                <a:latin typeface="Calibri" panose="020F0502020204030204" pitchFamily="34" charset="0"/>
                <a:ea typeface="Calibri" panose="020F0502020204030204" pitchFamily="34" charset="0"/>
                <a:cs typeface="Calibri" panose="020F0502020204030204" pitchFamily="34" charset="0"/>
              </a:rPr>
              <a:t>E</a:t>
            </a:r>
            <a:r>
              <a:rPr lang="en-US" sz="2000" dirty="0">
                <a:effectLst/>
                <a:latin typeface="Calibri" panose="020F0502020204030204" pitchFamily="34" charset="0"/>
                <a:ea typeface="Calibri" panose="020F0502020204030204" pitchFamily="34" charset="0"/>
                <a:cs typeface="Calibri" panose="020F0502020204030204" pitchFamily="34" charset="0"/>
              </a:rPr>
              <a:t>xperiences (ACEs) such as abuse and neglect.</a:t>
            </a:r>
          </a:p>
          <a:p>
            <a:pPr>
              <a:lnSpc>
                <a:spcPct val="107000"/>
              </a:lnSpc>
              <a:spcBef>
                <a:spcPts val="0"/>
              </a:spcBef>
            </a:pPr>
            <a:r>
              <a:rPr lang="en-US" sz="2000" dirty="0">
                <a:latin typeface="Calibri" panose="020F0502020204030204" pitchFamily="34" charset="0"/>
                <a:ea typeface="Calibri" panose="020F0502020204030204" pitchFamily="34" charset="0"/>
                <a:cs typeface="Calibri" panose="020F0502020204030204" pitchFamily="34" charset="0"/>
              </a:rPr>
              <a:t>More likely to be placed in foster homes.</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pPr>
            <a:r>
              <a:rPr lang="en-US" sz="2000" dirty="0">
                <a:latin typeface="Calibri" panose="020F0502020204030204" pitchFamily="34" charset="0"/>
                <a:ea typeface="Calibri" panose="020F0502020204030204" pitchFamily="34" charset="0"/>
                <a:cs typeface="Calibri" panose="020F0502020204030204" pitchFamily="34" charset="0"/>
              </a:rPr>
              <a:t>Higher risk to develop addiction later in life.</a:t>
            </a:r>
          </a:p>
          <a:p>
            <a:pPr marL="0" indent="0">
              <a:lnSpc>
                <a:spcPct val="107000"/>
              </a:lnSpc>
              <a:spcBef>
                <a:spcPts val="0"/>
              </a:spcBef>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Bef>
                <a:spcPts val="0"/>
              </a:spcBef>
              <a:buNone/>
            </a:pPr>
            <a:r>
              <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rPr>
              <a:t>Families:</a:t>
            </a:r>
          </a:p>
          <a:p>
            <a:pPr>
              <a:lnSpc>
                <a:spcPct val="107000"/>
              </a:lnSpc>
              <a:spcBef>
                <a:spcPts val="0"/>
              </a:spcBef>
            </a:pPr>
            <a:r>
              <a:rPr lang="en-US" sz="2000" dirty="0">
                <a:latin typeface="Calibri" panose="020F0502020204030204" pitchFamily="34" charset="0"/>
                <a:ea typeface="Calibri" panose="020F0502020204030204" pitchFamily="34" charset="0"/>
                <a:cs typeface="Calibri" panose="020F0502020204030204" pitchFamily="34" charset="0"/>
              </a:rPr>
              <a:t>Marital disintegration, violence, conflict, child neglect, and legal issues.</a:t>
            </a:r>
          </a:p>
          <a:p>
            <a:pPr>
              <a:lnSpc>
                <a:spcPct val="107000"/>
              </a:lnSpc>
              <a:spcBef>
                <a:spcPts val="0"/>
              </a:spcBef>
            </a:pPr>
            <a:r>
              <a:rPr lang="en-US" sz="2000" dirty="0">
                <a:latin typeface="Calibri" panose="020F0502020204030204" pitchFamily="34" charset="0"/>
                <a:ea typeface="Calibri" panose="020F0502020204030204" pitchFamily="34" charset="0"/>
              </a:rPr>
              <a:t>U</a:t>
            </a:r>
            <a:r>
              <a:rPr lang="en-US" sz="2000" dirty="0">
                <a:effectLst/>
                <a:latin typeface="Calibri" panose="020F0502020204030204" pitchFamily="34" charset="0"/>
                <a:ea typeface="Calibri" panose="020F0502020204030204" pitchFamily="34" charset="0"/>
              </a:rPr>
              <a:t>nmet needs, impaired attachments, economic hardships, emotional distress, violence</a:t>
            </a:r>
          </a:p>
          <a:p>
            <a:pPr>
              <a:lnSpc>
                <a:spcPct val="107000"/>
              </a:lnSpc>
              <a:spcBef>
                <a:spcPts val="0"/>
              </a:spcBef>
            </a:pPr>
            <a:r>
              <a:rPr lang="en-US" sz="2000" dirty="0">
                <a:latin typeface="Calibri" panose="020F0502020204030204" pitchFamily="34" charset="0"/>
                <a:ea typeface="Calibri" panose="020F0502020204030204" pitchFamily="34" charset="0"/>
              </a:rPr>
              <a:t>S</a:t>
            </a:r>
            <a:r>
              <a:rPr lang="en-US" sz="2000" dirty="0">
                <a:effectLst/>
                <a:latin typeface="Calibri" panose="020F0502020204030204" pitchFamily="34" charset="0"/>
                <a:ea typeface="Calibri" panose="020F0502020204030204" pitchFamily="34" charset="0"/>
              </a:rPr>
              <a:t>tress and crisis can impede the family’s functioning.</a:t>
            </a:r>
          </a:p>
          <a:p>
            <a:pPr>
              <a:lnSpc>
                <a:spcPct val="107000"/>
              </a:lnSpc>
              <a:spcBef>
                <a:spcPts val="0"/>
              </a:spcBef>
            </a:pPr>
            <a:r>
              <a:rPr lang="en-US" sz="2000" dirty="0">
                <a:latin typeface="Calibri" panose="020F0502020204030204" pitchFamily="34" charset="0"/>
                <a:ea typeface="Calibri" panose="020F0502020204030204" pitchFamily="34" charset="0"/>
                <a:cs typeface="Calibri" panose="020F0502020204030204" pitchFamily="34" charset="0"/>
              </a:rPr>
              <a:t>C</a:t>
            </a:r>
            <a:r>
              <a:rPr lang="en-US" sz="2000" dirty="0">
                <a:effectLst/>
                <a:latin typeface="Calibri" panose="020F0502020204030204" pitchFamily="34" charset="0"/>
                <a:ea typeface="Calibri" panose="020F0502020204030204" pitchFamily="34" charset="0"/>
                <a:cs typeface="Calibri" panose="020F0502020204030204" pitchFamily="34" charset="0"/>
              </a:rPr>
              <a:t>reates circumstances that can lead to physical and physiological ill-health.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5768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D6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121422B-33DA-4FCC-9A25-9017FE3FA21D}"/>
              </a:ext>
            </a:extLst>
          </p:cNvPr>
          <p:cNvSpPr txBox="1"/>
          <p:nvPr/>
        </p:nvSpPr>
        <p:spPr>
          <a:xfrm>
            <a:off x="914399" y="1168400"/>
            <a:ext cx="10077855" cy="5244641"/>
          </a:xfrm>
          <a:prstGeom prst="rect">
            <a:avLst/>
          </a:prstGeom>
          <a:noFill/>
        </p:spPr>
        <p:txBody>
          <a:bodyPr wrap="square">
            <a:spAutoFit/>
          </a:bodyPr>
          <a:lstStyle/>
          <a:p>
            <a:endParaRPr lang="en-US" sz="2400" b="1" dirty="0"/>
          </a:p>
          <a:p>
            <a:r>
              <a:rPr lang="en-US" sz="2400" b="1" dirty="0"/>
              <a:t>Adverse Childhood Experiences (ACEs) - Risk factors</a:t>
            </a:r>
          </a:p>
          <a:p>
            <a:endParaRPr lang="en-US" sz="2000" dirty="0">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ea typeface="Calibri" panose="020F0502020204030204" pitchFamily="34" charset="0"/>
              </a:rPr>
              <a:t>P</a:t>
            </a:r>
            <a:r>
              <a:rPr lang="en-US" sz="2000" dirty="0">
                <a:effectLst/>
                <a:latin typeface="Calibri" panose="020F0502020204030204" pitchFamily="34" charset="0"/>
                <a:ea typeface="Calibri" panose="020F0502020204030204" pitchFamily="34" charset="0"/>
              </a:rPr>
              <a:t>otentially traumatic events that occur in childhood</a:t>
            </a:r>
            <a:endParaRPr lang="en-US" sz="2000" b="1" dirty="0"/>
          </a:p>
          <a:p>
            <a:endParaRPr lang="en-US" sz="2400" b="1" dirty="0"/>
          </a:p>
          <a:p>
            <a:r>
              <a:rPr lang="en-US" sz="2400" b="1" dirty="0"/>
              <a:t>Positive Childhood Experiences (PCEs) – Protective factors</a:t>
            </a:r>
          </a:p>
          <a:p>
            <a:endParaRPr lang="en-US" sz="2400" b="1" dirty="0"/>
          </a:p>
          <a:p>
            <a:pPr marL="342900" indent="-342900">
              <a:buFont typeface="Arial" panose="020B0604020202020204" pitchFamily="34" charset="0"/>
              <a:buChar char="•"/>
            </a:pPr>
            <a:r>
              <a:rPr lang="en-US" sz="2000" dirty="0">
                <a:latin typeface="Calibri" panose="020F0502020204030204" pitchFamily="34" charset="0"/>
                <a:ea typeface="Calibri" panose="020F0502020204030204" pitchFamily="34" charset="0"/>
              </a:rPr>
              <a:t>Buffering relationships that reduce stress and build resilience</a:t>
            </a:r>
          </a:p>
          <a:p>
            <a:pPr marL="800100" lvl="1" indent="-342900">
              <a:lnSpc>
                <a:spcPct val="107000"/>
              </a:lnSpc>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Talk with family about feelings.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Feels family is supportive during difficult times.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Enjoys community traditions.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Feels like she/he belongs in school.</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Feels supported by friends.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Has two+ non-parent adults who genuinely care.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Feels safe and protected by adult in home.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sz="20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67634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33A55A-F6F7-8428-18B7-42FBF22C8899}"/>
              </a:ext>
            </a:extLst>
          </p:cNvPr>
          <p:cNvSpPr>
            <a:spLocks noGrp="1"/>
          </p:cNvSpPr>
          <p:nvPr>
            <p:ph type="title"/>
          </p:nvPr>
        </p:nvSpPr>
        <p:spPr>
          <a:xfrm>
            <a:off x="466722" y="586855"/>
            <a:ext cx="3201366" cy="3387497"/>
          </a:xfrm>
        </p:spPr>
        <p:txBody>
          <a:bodyPr anchor="b">
            <a:normAutofit fontScale="90000"/>
          </a:bodyPr>
          <a:lstStyle/>
          <a:p>
            <a:pPr algn="r"/>
            <a:r>
              <a:rPr lang="en-US" sz="4000" dirty="0">
                <a:solidFill>
                  <a:srgbClr val="FFFFFF"/>
                </a:solidFill>
              </a:rPr>
              <a:t>Three major themes emerge in families when dealing with a relative with a SUD:</a:t>
            </a:r>
          </a:p>
        </p:txBody>
      </p:sp>
      <p:sp>
        <p:nvSpPr>
          <p:cNvPr id="3" name="Content Placeholder 2">
            <a:extLst>
              <a:ext uri="{FF2B5EF4-FFF2-40B4-BE49-F238E27FC236}">
                <a16:creationId xmlns:a16="http://schemas.microsoft.com/office/drawing/2014/main" id="{A46C162D-3114-1B42-543D-A3E25906FD7E}"/>
              </a:ext>
            </a:extLst>
          </p:cNvPr>
          <p:cNvSpPr>
            <a:spLocks noGrp="1"/>
          </p:cNvSpPr>
          <p:nvPr>
            <p:ph idx="1"/>
          </p:nvPr>
        </p:nvSpPr>
        <p:spPr>
          <a:xfrm>
            <a:off x="4810259" y="649480"/>
            <a:ext cx="6555347" cy="5546047"/>
          </a:xfrm>
        </p:spPr>
        <p:txBody>
          <a:bodyPr anchor="ctr">
            <a:normAutofit/>
          </a:bodyPr>
          <a:lstStyle/>
          <a:p>
            <a:pPr marL="342900" indent="-342900">
              <a:buFont typeface="+mj-lt"/>
              <a:buAutoNum type="arabicPeriod"/>
            </a:pP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Grieving the lost – the loss of a relationship/ family member</a:t>
            </a:r>
          </a:p>
          <a:p>
            <a:pPr marL="0" indent="0">
              <a:buNone/>
            </a:pPr>
            <a:endPar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mj-lt"/>
              <a:buAutoNum type="arabicPeriod" startAt="2"/>
            </a:pP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L</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iving in dread and despair – daily fear and sense of helplessness, and </a:t>
            </a:r>
          </a:p>
          <a:p>
            <a:pPr marL="0" indent="0">
              <a:buNone/>
            </a:pP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buFont typeface="+mj-lt"/>
              <a:buAutoNum type="arabicPeriod" startAt="3"/>
            </a:pP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L</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iving in perpetual crisis – causing physical and mental exhaustion.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p>
        </p:txBody>
      </p:sp>
    </p:spTree>
    <p:extLst>
      <p:ext uri="{BB962C8B-B14F-4D97-AF65-F5344CB8AC3E}">
        <p14:creationId xmlns:p14="http://schemas.microsoft.com/office/powerpoint/2010/main" val="2087530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1FFC9-B8F2-2154-BAE0-5CF554539B0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07D5FE5-840F-1A26-99EE-049232362ECC}"/>
              </a:ext>
            </a:extLst>
          </p:cNvPr>
          <p:cNvPicPr>
            <a:picLocks noGrp="1" noChangeAspect="1"/>
          </p:cNvPicPr>
          <p:nvPr>
            <p:ph idx="1"/>
          </p:nvPr>
        </p:nvPicPr>
        <p:blipFill>
          <a:blip r:embed="rId2"/>
          <a:stretch>
            <a:fillRect/>
          </a:stretch>
        </p:blipFill>
        <p:spPr>
          <a:xfrm>
            <a:off x="838200" y="259773"/>
            <a:ext cx="10404763" cy="6338454"/>
          </a:xfrm>
          <a:prstGeom prst="rect">
            <a:avLst/>
          </a:prstGeom>
        </p:spPr>
      </p:pic>
    </p:spTree>
    <p:extLst>
      <p:ext uri="{BB962C8B-B14F-4D97-AF65-F5344CB8AC3E}">
        <p14:creationId xmlns:p14="http://schemas.microsoft.com/office/powerpoint/2010/main" val="1217403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5F82C7-C924-5F74-C7FC-CACCCDD0ECF7}"/>
              </a:ext>
            </a:extLst>
          </p:cNvPr>
          <p:cNvSpPr>
            <a:spLocks noGrp="1"/>
          </p:cNvSpPr>
          <p:nvPr>
            <p:ph type="title"/>
          </p:nvPr>
        </p:nvSpPr>
        <p:spPr>
          <a:xfrm>
            <a:off x="1171074" y="1396686"/>
            <a:ext cx="3240506" cy="4064628"/>
          </a:xfrm>
        </p:spPr>
        <p:txBody>
          <a:bodyPr>
            <a:normAutofit/>
          </a:bodyPr>
          <a:lstStyle/>
          <a:p>
            <a:pPr algn="ctr"/>
            <a:r>
              <a:rPr lang="en-US" dirty="0">
                <a:solidFill>
                  <a:srgbClr val="FFFFFF"/>
                </a:solidFill>
              </a:rPr>
              <a:t>THERE IS </a:t>
            </a:r>
            <a:r>
              <a:rPr lang="en-US" b="1" u="sng" dirty="0">
                <a:solidFill>
                  <a:srgbClr val="FFFFFF"/>
                </a:solidFill>
              </a:rPr>
              <a:t>HOPE</a:t>
            </a:r>
            <a:r>
              <a:rPr lang="en-US" dirty="0">
                <a:solidFill>
                  <a:srgbClr val="FFFFFF"/>
                </a:solidFill>
              </a:rPr>
              <a:t>: </a:t>
            </a:r>
            <a:br>
              <a:rPr lang="en-US" dirty="0">
                <a:solidFill>
                  <a:srgbClr val="FFFFFF"/>
                </a:solidFill>
              </a:rPr>
            </a:br>
            <a:br>
              <a:rPr lang="en-US" dirty="0">
                <a:solidFill>
                  <a:srgbClr val="FFFFFF"/>
                </a:solidFill>
              </a:rPr>
            </a:br>
            <a:r>
              <a:rPr lang="en-US" dirty="0">
                <a:solidFill>
                  <a:srgbClr val="FFFFFF"/>
                </a:solidFill>
              </a:rPr>
              <a:t>Families </a:t>
            </a:r>
            <a:r>
              <a:rPr lang="en-US" b="1" i="1" u="sng" dirty="0">
                <a:solidFill>
                  <a:srgbClr val="FFFFFF"/>
                </a:solidFill>
              </a:rPr>
              <a:t>do</a:t>
            </a:r>
            <a:r>
              <a:rPr lang="en-US" dirty="0">
                <a:solidFill>
                  <a:srgbClr val="FFFFFF"/>
                </a:solidFill>
              </a:rPr>
              <a:t> take action</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11ECDC1-C3C9-4DDD-5428-1B12A30D46F2}"/>
              </a:ext>
            </a:extLst>
          </p:cNvPr>
          <p:cNvSpPr>
            <a:spLocks noGrp="1"/>
          </p:cNvSpPr>
          <p:nvPr>
            <p:ph idx="1"/>
          </p:nvPr>
        </p:nvSpPr>
        <p:spPr>
          <a:xfrm>
            <a:off x="5370153" y="395780"/>
            <a:ext cx="6185743" cy="6190549"/>
          </a:xfrm>
        </p:spPr>
        <p:txBody>
          <a:bodyPr>
            <a:normAutofit/>
          </a:bodyPr>
          <a:lstStyle/>
          <a:p>
            <a:r>
              <a:rPr lang="en-US" dirty="0"/>
              <a:t>Look for resources to help them make sense of their experiences and provide options for dealing with their heartaches.</a:t>
            </a:r>
          </a:p>
          <a:p>
            <a:pPr marL="0" indent="0">
              <a:buNone/>
            </a:pPr>
            <a:endParaRPr lang="en-US" sz="800" dirty="0"/>
          </a:p>
          <a:p>
            <a:r>
              <a:rPr lang="en-US" dirty="0"/>
              <a:t>Become familiar with support groups.</a:t>
            </a:r>
          </a:p>
          <a:p>
            <a:pPr marL="0" indent="0">
              <a:buNone/>
            </a:pPr>
            <a:endParaRPr lang="en-US" sz="800" dirty="0"/>
          </a:p>
          <a:p>
            <a:r>
              <a:rPr lang="en-US" dirty="0"/>
              <a:t>Seek online information and social media discussions on addiction.</a:t>
            </a:r>
          </a:p>
          <a:p>
            <a:pPr marL="0" indent="0">
              <a:buNone/>
            </a:pPr>
            <a:endParaRPr lang="en-US" sz="800" dirty="0"/>
          </a:p>
          <a:p>
            <a:r>
              <a:rPr lang="en-US" dirty="0"/>
              <a:t>Work with individuals such as myself or therapists to sort through the complexities of substance use and its effects on families.</a:t>
            </a:r>
          </a:p>
          <a:p>
            <a:pPr marL="0" indent="0">
              <a:buNone/>
            </a:pPr>
            <a:endParaRPr lang="en-US" dirty="0"/>
          </a:p>
          <a:p>
            <a:endParaRPr lang="en-US" dirty="0"/>
          </a:p>
        </p:txBody>
      </p:sp>
    </p:spTree>
    <p:extLst>
      <p:ext uri="{BB962C8B-B14F-4D97-AF65-F5344CB8AC3E}">
        <p14:creationId xmlns:p14="http://schemas.microsoft.com/office/powerpoint/2010/main" val="2699953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2618</TotalTime>
  <Words>2777</Words>
  <Application>Microsoft Office PowerPoint</Application>
  <PresentationFormat>Widescreen</PresentationFormat>
  <Paragraphs>365</Paragraphs>
  <Slides>34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Abadi Extra Light</vt:lpstr>
      <vt:lpstr>Arial</vt:lpstr>
      <vt:lpstr>Calibri</vt:lpstr>
      <vt:lpstr>Calibri Light</vt:lpstr>
      <vt:lpstr>Merriweather</vt:lpstr>
      <vt:lpstr>Symbol</vt:lpstr>
      <vt:lpstr>Office Theme</vt:lpstr>
      <vt:lpstr>    </vt:lpstr>
      <vt:lpstr>Professional and Personal Experience</vt:lpstr>
      <vt:lpstr>Today’s Learning Objectives</vt:lpstr>
      <vt:lpstr>Relative Caregiver Stress</vt:lpstr>
      <vt:lpstr>Substance use and addiction impact families  in different ways</vt:lpstr>
      <vt:lpstr>PowerPoint Presentation</vt:lpstr>
      <vt:lpstr>Three major themes emerge in families when dealing with a relative with a SUD:</vt:lpstr>
      <vt:lpstr>PowerPoint Presentation</vt:lpstr>
      <vt:lpstr>THERE IS HOPE:   Families do take action</vt:lpstr>
      <vt:lpstr>Daily Self-Care Plan</vt:lpstr>
      <vt:lpstr>Boundaries</vt:lpstr>
      <vt:lpstr>Where to Start – Specific Boundaries</vt:lpstr>
      <vt:lpstr>Non-Negotiable Boundaries</vt:lpstr>
      <vt:lpstr>Potentially Negotiable Boundaries</vt:lpstr>
      <vt:lpstr>Communicating Boundaries</vt:lpstr>
      <vt:lpstr>Assertiveness Formula</vt:lpstr>
      <vt:lpstr>Community Reinforcement and Family Training (CRAFT)</vt:lpstr>
      <vt:lpstr>Positive Reinforcement </vt:lpstr>
      <vt:lpstr>Here are 10 helpful messages about CRAFT </vt:lpstr>
      <vt:lpstr>CRAFT method encourages these practices</vt:lpstr>
      <vt:lpstr>Adapt Negative Feelings to Positive Statements </vt:lpstr>
      <vt:lpstr>What can you do today – starting right now?</vt:lpstr>
      <vt:lpstr>What can we do to better support those in our care? </vt:lpstr>
      <vt:lpstr>What can we do to better support those in our care? </vt:lpstr>
      <vt:lpstr>What can we do to better support those in our care? </vt:lpstr>
      <vt:lpstr>What can we do to better support those in our care? </vt:lpstr>
      <vt:lpstr>What can we do to better support those in our care? </vt:lpstr>
      <vt:lpstr>Review</vt:lpstr>
      <vt:lpstr>PowerPoint Presentation</vt:lpstr>
      <vt:lpstr> Wisconsin Adoption and Permanency Support presentation</vt:lpstr>
      <vt:lpstr> SUPPORT GROUP RESOURCES FOR ADOPTEES STRUGGLING WITH ADDICTION </vt:lpstr>
      <vt:lpstr>Resources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Bohl</dc:creator>
  <cp:lastModifiedBy>David Bohl</cp:lastModifiedBy>
  <cp:revision>42</cp:revision>
  <cp:lastPrinted>2023-04-13T16:51:52Z</cp:lastPrinted>
  <dcterms:created xsi:type="dcterms:W3CDTF">2021-09-09T13:15:34Z</dcterms:created>
  <dcterms:modified xsi:type="dcterms:W3CDTF">2023-05-23T22:03:07Z</dcterms:modified>
</cp:coreProperties>
</file>